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Roca Two" pitchFamily="2" charset="77"/>
      <p:regular r:id="rId13"/>
    </p:embeddedFont>
    <p:embeddedFont>
      <p:font typeface="Roca Two Ultra-Bold" pitchFamily="2" charset="77"/>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5" autoAdjust="0"/>
    <p:restoredTop sz="50617" autoAdjust="0"/>
  </p:normalViewPr>
  <p:slideViewPr>
    <p:cSldViewPr>
      <p:cViewPr varScale="1">
        <p:scale>
          <a:sx n="35" d="100"/>
          <a:sy n="35" d="100"/>
        </p:scale>
        <p:origin x="296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B8468-4D78-EF40-9CB9-832501D82A2A}" type="datetimeFigureOut">
              <a:rPr lang="en-US" smtClean="0"/>
              <a:t>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D114-F70F-ED43-917A-F93E3DEBFBDF}" type="slidenum">
              <a:rPr lang="en-US" smtClean="0"/>
              <a:t>‹#›</a:t>
            </a:fld>
            <a:endParaRPr lang="en-US"/>
          </a:p>
        </p:txBody>
      </p:sp>
    </p:spTree>
    <p:extLst>
      <p:ext uri="{BB962C8B-B14F-4D97-AF65-F5344CB8AC3E}">
        <p14:creationId xmlns:p14="http://schemas.microsoft.com/office/powerpoint/2010/main" val="291617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techtarget.com/searchsoftwarequality/definition/automated-software-testing" TargetMode="External"/><Relationship Id="rId3" Type="http://schemas.openxmlformats.org/officeDocument/2006/relationships/hyperlink" Target="https://www.geeksforgeeks.org/software-engineering-software-quality/" TargetMode="External"/><Relationship Id="rId7" Type="http://schemas.openxmlformats.org/officeDocument/2006/relationships/hyperlink" Target="https://learning.oreilly.com/library/view/software-engineering-at/9781492082781/ch09.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ibm.com/think/topics/software-testing" TargetMode="External"/><Relationship Id="rId5" Type="http://schemas.openxmlformats.org/officeDocument/2006/relationships/hyperlink" Target="https://www.geeksforgeeks.org/software-testing-basics/" TargetMode="External"/><Relationship Id="rId10" Type="http://schemas.openxmlformats.org/officeDocument/2006/relationships/hyperlink" Target="https://aws.amazon.com/devops/continuous-delivery/" TargetMode="External"/><Relationship Id="rId4" Type="http://schemas.openxmlformats.org/officeDocument/2006/relationships/hyperlink" Target="https://iso25000.com/index.php/en/iso-25000-standards/iso-25010" TargetMode="External"/><Relationship Id="rId9" Type="http://schemas.openxmlformats.org/officeDocument/2006/relationships/hyperlink" Target="https://aws.amazon.com/devops/continuous-integr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about Software Quality. </a:t>
            </a:r>
          </a:p>
        </p:txBody>
      </p:sp>
      <p:sp>
        <p:nvSpPr>
          <p:cNvPr id="4" name="Slide Number Placeholder 3"/>
          <p:cNvSpPr>
            <a:spLocks noGrp="1"/>
          </p:cNvSpPr>
          <p:nvPr>
            <p:ph type="sldNum" sz="quarter" idx="5"/>
          </p:nvPr>
        </p:nvSpPr>
        <p:spPr/>
        <p:txBody>
          <a:bodyPr/>
          <a:lstStyle/>
          <a:p>
            <a:fld id="{14E8D114-F70F-ED43-917A-F93E3DEBFBDF}" type="slidenum">
              <a:rPr lang="en-US" smtClean="0"/>
              <a:t>1</a:t>
            </a:fld>
            <a:endParaRPr lang="en-US"/>
          </a:p>
        </p:txBody>
      </p:sp>
    </p:spTree>
    <p:extLst>
      <p:ext uri="{BB962C8B-B14F-4D97-AF65-F5344CB8AC3E}">
        <p14:creationId xmlns:p14="http://schemas.microsoft.com/office/powerpoint/2010/main" val="1254864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DDA41-E9A1-9833-1517-F32BE4E20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2D72C-EDE3-2B22-FF34-906715072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61D88-4C84-2F3C-0073-2BA76136428B}"/>
              </a:ext>
            </a:extLst>
          </p:cNvPr>
          <p:cNvSpPr>
            <a:spLocks noGrp="1"/>
          </p:cNvSpPr>
          <p:nvPr>
            <p:ph type="body" idx="1"/>
          </p:nvPr>
        </p:nvSpPr>
        <p:spPr/>
        <p:txBody>
          <a:bodyPr/>
          <a:lstStyle/>
          <a:p>
            <a:pPr algn="l">
              <a:buFont typeface="+mj-lt"/>
              <a:buAutoNum type="arabicPeriod"/>
            </a:pPr>
            <a:r>
              <a:rPr lang="en-US" sz="3000" b="0" i="0" u="none" strike="noStrike" dirty="0">
                <a:effectLst/>
                <a:latin typeface="+mn-lt"/>
              </a:rPr>
              <a:t>IEEE Computer Society. (2024). </a:t>
            </a:r>
            <a:r>
              <a:rPr lang="en-US" sz="3000" b="0" i="1" u="none" strike="noStrike" dirty="0">
                <a:effectLst/>
                <a:latin typeface="+mn-lt"/>
              </a:rPr>
              <a:t>Guide to the Software Engineering Body of Knowledge (SWEBOK Guide V4.0)</a:t>
            </a:r>
            <a:r>
              <a:rPr lang="en-US" sz="3000" b="0" i="0" u="none" strike="noStrike" dirty="0">
                <a:effectLst/>
                <a:latin typeface="+mn-lt"/>
              </a:rPr>
              <a:t>. IEEE.</a:t>
            </a:r>
          </a:p>
          <a:p>
            <a:pPr algn="l">
              <a:buFont typeface="+mj-lt"/>
              <a:buAutoNum type="arabicPeriod"/>
            </a:pPr>
            <a:r>
              <a:rPr lang="en-US" sz="3000" b="0" i="0" u="none" strike="noStrike" dirty="0" err="1">
                <a:effectLst/>
                <a:latin typeface="+mn-lt"/>
              </a:rPr>
              <a:t>GeeksforGeeks</a:t>
            </a:r>
            <a:r>
              <a:rPr lang="en-US" sz="3000" b="0" i="0" u="none" strike="noStrike" dirty="0">
                <a:effectLst/>
                <a:latin typeface="+mn-lt"/>
              </a:rPr>
              <a:t>. (n.d.). </a:t>
            </a:r>
            <a:r>
              <a:rPr lang="en-US" sz="3000" b="0" i="1" u="none" strike="noStrike" dirty="0">
                <a:effectLst/>
                <a:latin typeface="+mn-lt"/>
              </a:rPr>
              <a:t>Software Engineering | Software Quality</a:t>
            </a:r>
            <a:r>
              <a:rPr lang="en-US" sz="3000" b="0" i="0" u="none" strike="noStrike" dirty="0">
                <a:effectLst/>
                <a:latin typeface="+mn-lt"/>
              </a:rPr>
              <a:t>. Retrieved from </a:t>
            </a:r>
            <a:r>
              <a:rPr lang="en-US" sz="3000" b="0" i="0" u="sng" strike="noStrike" dirty="0">
                <a:effectLst/>
                <a:latin typeface="+mn-lt"/>
                <a:hlinkClick r:id="rId3"/>
              </a:rPr>
              <a:t>https://www.geeksforgeeks.org/software-engineering-software-quality/</a:t>
            </a:r>
            <a:endParaRPr lang="en-US" sz="3000" b="0" i="0" u="none" strike="noStrike" dirty="0">
              <a:effectLst/>
              <a:latin typeface="+mn-lt"/>
            </a:endParaRPr>
          </a:p>
          <a:p>
            <a:pPr algn="l">
              <a:buFont typeface="+mj-lt"/>
              <a:buAutoNum type="arabicPeriod"/>
            </a:pPr>
            <a:r>
              <a:rPr lang="en-US" sz="3000" b="0" i="0" u="none" strike="noStrike" dirty="0">
                <a:effectLst/>
                <a:latin typeface="+mn-lt"/>
              </a:rPr>
              <a:t>International Organization for Standardization. (n.d.). </a:t>
            </a:r>
            <a:r>
              <a:rPr lang="en-US" sz="3000" b="0" i="1" u="none" strike="noStrike" dirty="0">
                <a:effectLst/>
                <a:latin typeface="+mn-lt"/>
              </a:rPr>
              <a:t>ISO/IEC 25010: Software Quality Model Overview</a:t>
            </a:r>
            <a:r>
              <a:rPr lang="en-US" sz="3000" b="0" i="0" u="none" strike="noStrike" dirty="0">
                <a:effectLst/>
                <a:latin typeface="+mn-lt"/>
              </a:rPr>
              <a:t>. Retrieved from </a:t>
            </a:r>
            <a:r>
              <a:rPr lang="en-US" sz="3000" b="0" i="0" u="sng" strike="noStrike" dirty="0">
                <a:effectLst/>
                <a:latin typeface="+mn-lt"/>
                <a:hlinkClick r:id="rId4"/>
              </a:rPr>
              <a:t>https://iso25000.com/index.php/en/iso-25000-standards/iso-25010</a:t>
            </a:r>
            <a:endParaRPr lang="en-US" sz="3000" b="0" i="0" u="none" strike="noStrike" dirty="0">
              <a:effectLst/>
              <a:latin typeface="+mn-lt"/>
            </a:endParaRPr>
          </a:p>
          <a:p>
            <a:pPr algn="l">
              <a:buFont typeface="+mj-lt"/>
              <a:buAutoNum type="arabicPeriod"/>
            </a:pPr>
            <a:r>
              <a:rPr lang="en-US" sz="3000" b="0" i="0" u="none" strike="noStrike" dirty="0" err="1">
                <a:effectLst/>
                <a:latin typeface="+mn-lt"/>
              </a:rPr>
              <a:t>GeeksforGeeks</a:t>
            </a:r>
            <a:r>
              <a:rPr lang="en-US" sz="3000" b="0" i="0" u="none" strike="noStrike" dirty="0">
                <a:effectLst/>
                <a:latin typeface="+mn-lt"/>
              </a:rPr>
              <a:t>. (n.d.). </a:t>
            </a:r>
            <a:r>
              <a:rPr lang="en-US" sz="3000" b="0" i="1" u="none" strike="noStrike" dirty="0">
                <a:effectLst/>
                <a:latin typeface="+mn-lt"/>
              </a:rPr>
              <a:t>Software testing basics</a:t>
            </a:r>
            <a:r>
              <a:rPr lang="en-US" sz="3000" b="0" i="0" u="none" strike="noStrike" dirty="0">
                <a:effectLst/>
                <a:latin typeface="+mn-lt"/>
              </a:rPr>
              <a:t>. Retrieved from </a:t>
            </a:r>
            <a:r>
              <a:rPr lang="en-US" sz="3000" b="0" i="0" u="sng" strike="noStrike" dirty="0">
                <a:effectLst/>
                <a:latin typeface="+mn-lt"/>
                <a:hlinkClick r:id="rId5"/>
              </a:rPr>
              <a:t>https://www.geeksforgeeks.org/software-testing-basics/</a:t>
            </a:r>
            <a:endParaRPr lang="en-US" sz="3000" b="0" i="0" u="none" strike="noStrike" dirty="0">
              <a:effectLst/>
              <a:latin typeface="+mn-lt"/>
            </a:endParaRPr>
          </a:p>
          <a:p>
            <a:pPr algn="l">
              <a:buFont typeface="+mj-lt"/>
              <a:buAutoNum type="arabicPeriod"/>
            </a:pPr>
            <a:r>
              <a:rPr lang="en-US" sz="3000" b="0" i="0" u="none" strike="noStrike" dirty="0">
                <a:effectLst/>
                <a:latin typeface="+mn-lt"/>
              </a:rPr>
              <a:t>IBM. (n.d.). </a:t>
            </a:r>
            <a:r>
              <a:rPr lang="en-US" sz="3000" b="0" i="1" u="none" strike="noStrike" dirty="0">
                <a:effectLst/>
                <a:latin typeface="+mn-lt"/>
              </a:rPr>
              <a:t>What is software testing?</a:t>
            </a:r>
            <a:r>
              <a:rPr lang="en-US" sz="3000" b="0" i="0" u="none" strike="noStrike" dirty="0">
                <a:effectLst/>
                <a:latin typeface="+mn-lt"/>
              </a:rPr>
              <a:t> Retrieved from </a:t>
            </a:r>
            <a:r>
              <a:rPr lang="en-US" sz="3000" b="0" i="0" u="sng" strike="noStrike" dirty="0">
                <a:effectLst/>
                <a:latin typeface="+mn-lt"/>
                <a:hlinkClick r:id="rId6"/>
              </a:rPr>
              <a:t>https://www.ibm.com/think/topics/software-testing</a:t>
            </a:r>
            <a:endParaRPr lang="en-US" sz="3000" b="0" i="0" u="none" strike="noStrike" dirty="0">
              <a:effectLst/>
              <a:latin typeface="+mn-lt"/>
            </a:endParaRPr>
          </a:p>
          <a:p>
            <a:pPr algn="l">
              <a:buFont typeface="+mj-lt"/>
              <a:buAutoNum type="arabicPeriod"/>
            </a:pPr>
            <a:r>
              <a:rPr lang="en-US" sz="3000" b="0" i="0" u="none" strike="noStrike" dirty="0" err="1">
                <a:effectLst/>
                <a:latin typeface="+mn-lt"/>
              </a:rPr>
              <a:t>Manshreck</a:t>
            </a:r>
            <a:r>
              <a:rPr lang="en-US" sz="3000" b="0" i="0" u="none" strike="noStrike" dirty="0">
                <a:effectLst/>
                <a:latin typeface="+mn-lt"/>
              </a:rPr>
              <a:t>, T., &amp; Sadowski, C. (2021). </a:t>
            </a:r>
            <a:r>
              <a:rPr lang="en-US" sz="3000" b="0" i="1" u="none" strike="noStrike" dirty="0">
                <a:effectLst/>
                <a:latin typeface="+mn-lt"/>
              </a:rPr>
              <a:t>Software engineering at Google: Code review practices</a:t>
            </a:r>
            <a:r>
              <a:rPr lang="en-US" sz="3000" b="0" i="0" u="none" strike="noStrike" dirty="0">
                <a:effectLst/>
                <a:latin typeface="+mn-lt"/>
              </a:rPr>
              <a:t> (Chapter 9). O’Reilly Media. Retrieved from </a:t>
            </a:r>
            <a:r>
              <a:rPr lang="en-US" sz="3000" b="0" i="0" u="sng" strike="noStrike" dirty="0">
                <a:effectLst/>
                <a:latin typeface="+mn-lt"/>
                <a:hlinkClick r:id="rId7"/>
              </a:rPr>
              <a:t>https://learning.oreilly.com/library/view/software-engineering-at/9781492082781/ch09.html</a:t>
            </a:r>
            <a:endParaRPr lang="en-US" sz="3000" b="0" i="0" u="none" strike="noStrike" dirty="0">
              <a:effectLst/>
              <a:latin typeface="+mn-lt"/>
            </a:endParaRPr>
          </a:p>
          <a:p>
            <a:pPr algn="l">
              <a:buFont typeface="+mj-lt"/>
              <a:buAutoNum type="arabicPeriod"/>
            </a:pPr>
            <a:r>
              <a:rPr lang="en-US" sz="3000" b="0" i="0" u="none" strike="noStrike" dirty="0">
                <a:effectLst/>
                <a:latin typeface="+mn-lt"/>
              </a:rPr>
              <a:t>TechTarget. (n.d.). </a:t>
            </a:r>
            <a:r>
              <a:rPr lang="en-US" sz="3000" b="0" i="1" u="none" strike="noStrike" dirty="0">
                <a:effectLst/>
                <a:latin typeface="+mn-lt"/>
              </a:rPr>
              <a:t>What is automated testing?</a:t>
            </a:r>
            <a:r>
              <a:rPr lang="en-US" sz="3000" b="0" i="0" u="none" strike="noStrike" dirty="0">
                <a:effectLst/>
                <a:latin typeface="+mn-lt"/>
              </a:rPr>
              <a:t> Retrieved from </a:t>
            </a:r>
            <a:r>
              <a:rPr lang="en-US" sz="3000" b="0" i="0" u="sng" strike="noStrike" dirty="0">
                <a:effectLst/>
                <a:latin typeface="+mn-lt"/>
                <a:hlinkClick r:id="rId8"/>
              </a:rPr>
              <a:t>https://www.techtarget.com/searchsoftwarequality/definition/automated-software-testing</a:t>
            </a:r>
            <a:endParaRPr lang="en-US" sz="3000" b="0" i="0" u="none" strike="noStrike" dirty="0">
              <a:effectLst/>
              <a:latin typeface="+mn-lt"/>
            </a:endParaRPr>
          </a:p>
          <a:p>
            <a:pPr algn="l">
              <a:buFont typeface="+mj-lt"/>
              <a:buAutoNum type="arabicPeriod"/>
            </a:pPr>
            <a:r>
              <a:rPr lang="en-US" sz="3000" b="0" i="0" u="none" strike="noStrike" dirty="0">
                <a:effectLst/>
                <a:latin typeface="+mn-lt"/>
              </a:rPr>
              <a:t>Amazon Web Services. (n.d.). </a:t>
            </a:r>
            <a:r>
              <a:rPr lang="en-US" sz="3000" b="0" i="1" u="none" strike="noStrike" dirty="0">
                <a:effectLst/>
                <a:latin typeface="+mn-lt"/>
              </a:rPr>
              <a:t>Continuous integration (CI) explained</a:t>
            </a:r>
            <a:r>
              <a:rPr lang="en-US" sz="3000" b="0" i="0" u="none" strike="noStrike" dirty="0">
                <a:effectLst/>
                <a:latin typeface="+mn-lt"/>
              </a:rPr>
              <a:t>. Retrieved from </a:t>
            </a:r>
            <a:r>
              <a:rPr lang="en-US" sz="3000" b="0" i="0" u="sng" strike="noStrike" dirty="0">
                <a:effectLst/>
                <a:latin typeface="+mn-lt"/>
                <a:hlinkClick r:id="rId9"/>
              </a:rPr>
              <a:t>https://aws.amazon.com/devops/continuous-integration/</a:t>
            </a:r>
            <a:endParaRPr lang="en-US" sz="3000" b="0" i="0" u="none" strike="noStrike" dirty="0">
              <a:effectLst/>
              <a:latin typeface="+mn-lt"/>
            </a:endParaRPr>
          </a:p>
          <a:p>
            <a:pPr algn="l">
              <a:buFont typeface="+mj-lt"/>
              <a:buAutoNum type="arabicPeriod"/>
            </a:pPr>
            <a:r>
              <a:rPr lang="en-US" sz="3000" b="0" i="0" u="none" strike="noStrike" dirty="0">
                <a:effectLst/>
                <a:latin typeface="+mn-lt"/>
              </a:rPr>
              <a:t>Amazon Web Services. (n.d.). </a:t>
            </a:r>
            <a:r>
              <a:rPr lang="en-US" sz="3000" b="0" i="1" u="none" strike="noStrike" dirty="0">
                <a:effectLst/>
                <a:latin typeface="+mn-lt"/>
              </a:rPr>
              <a:t>Continuous delivery (CD) explained</a:t>
            </a:r>
            <a:r>
              <a:rPr lang="en-US" sz="3000" b="0" i="0" u="none" strike="noStrike" dirty="0">
                <a:effectLst/>
                <a:latin typeface="+mn-lt"/>
              </a:rPr>
              <a:t>. Retrieved from </a:t>
            </a:r>
            <a:r>
              <a:rPr lang="en-US" sz="3000" b="0" i="0" u="sng" strike="noStrike" dirty="0">
                <a:effectLst/>
                <a:latin typeface="+mn-lt"/>
                <a:hlinkClick r:id="rId10"/>
              </a:rPr>
              <a:t>https://aws.amazon.com/devops/continuous-delivery/</a:t>
            </a:r>
            <a:endParaRPr lang="en-US" sz="3000" b="0" i="0" u="none" strike="noStrike" dirty="0">
              <a:effectLst/>
              <a:latin typeface="+mn-lt"/>
            </a:endParaRPr>
          </a:p>
          <a:p>
            <a:pPr algn="l">
              <a:lnSpc>
                <a:spcPct val="150000"/>
              </a:lnSpc>
            </a:pPr>
            <a:endParaRPr lang="en-US" sz="3000" dirty="0"/>
          </a:p>
        </p:txBody>
      </p:sp>
      <p:sp>
        <p:nvSpPr>
          <p:cNvPr id="4" name="Slide Number Placeholder 3">
            <a:extLst>
              <a:ext uri="{FF2B5EF4-FFF2-40B4-BE49-F238E27FC236}">
                <a16:creationId xmlns:a16="http://schemas.microsoft.com/office/drawing/2014/main" id="{1BB11BCA-F297-AEE8-E4BC-FD00B30DA33C}"/>
              </a:ext>
            </a:extLst>
          </p:cNvPr>
          <p:cNvSpPr>
            <a:spLocks noGrp="1"/>
          </p:cNvSpPr>
          <p:nvPr>
            <p:ph type="sldNum" sz="quarter" idx="5"/>
          </p:nvPr>
        </p:nvSpPr>
        <p:spPr/>
        <p:txBody>
          <a:bodyPr/>
          <a:lstStyle/>
          <a:p>
            <a:fld id="{14E8D114-F70F-ED43-917A-F93E3DEBFBDF}" type="slidenum">
              <a:rPr lang="en-US" smtClean="0"/>
              <a:t>10</a:t>
            </a:fld>
            <a:endParaRPr lang="en-US"/>
          </a:p>
        </p:txBody>
      </p:sp>
    </p:spTree>
    <p:extLst>
      <p:ext uri="{BB962C8B-B14F-4D97-AF65-F5344CB8AC3E}">
        <p14:creationId xmlns:p14="http://schemas.microsoft.com/office/powerpoint/2010/main" val="62191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The learning objectives of the presentation include the seven following topics. </a:t>
            </a:r>
          </a:p>
          <a:p>
            <a:endParaRPr lang="en-US" dirty="0"/>
          </a:p>
          <a:p>
            <a:pPr marL="228600" indent="-228600">
              <a:buAutoNum type="arabicPeriod"/>
            </a:pPr>
            <a:r>
              <a:rPr lang="en-US" dirty="0"/>
              <a:t>What is Software Quality?</a:t>
            </a:r>
          </a:p>
          <a:p>
            <a:pPr marL="228600" indent="-228600">
              <a:buAutoNum type="arabicPeriod"/>
            </a:pPr>
            <a:r>
              <a:rPr lang="en-US" dirty="0"/>
              <a:t>The five key characteristics of software quality</a:t>
            </a:r>
          </a:p>
          <a:p>
            <a:pPr marL="228600" indent="-228600">
              <a:buAutoNum type="arabicPeriod"/>
            </a:pPr>
            <a:r>
              <a:rPr lang="en-US" dirty="0"/>
              <a:t>Software quality characteristics with examples.</a:t>
            </a:r>
          </a:p>
          <a:p>
            <a:pPr marL="228600" indent="-228600">
              <a:buAutoNum type="arabicPeriod"/>
            </a:pPr>
            <a:r>
              <a:rPr lang="en-US" dirty="0"/>
              <a:t>What is software testing?</a:t>
            </a:r>
          </a:p>
          <a:p>
            <a:pPr marL="228600" indent="-228600">
              <a:buAutoNum type="arabicPeriod"/>
            </a:pPr>
            <a:r>
              <a:rPr lang="en-US" dirty="0"/>
              <a:t>Three types of software testing a software group should use.</a:t>
            </a:r>
          </a:p>
          <a:p>
            <a:pPr marL="228600" indent="-228600">
              <a:buAutoNum type="arabicPeriod"/>
            </a:pPr>
            <a:r>
              <a:rPr lang="en-US" dirty="0"/>
              <a:t>Three ways software developers can improve software quality during the construction phase. </a:t>
            </a:r>
          </a:p>
          <a:p>
            <a:pPr marL="228600" indent="-228600">
              <a:buAutoNum type="arabicPeriod"/>
            </a:pPr>
            <a:r>
              <a:rPr lang="en-US" dirty="0"/>
              <a:t>Why the software group should use three types of improvements. </a:t>
            </a:r>
          </a:p>
        </p:txBody>
      </p:sp>
      <p:sp>
        <p:nvSpPr>
          <p:cNvPr id="4" name="Slide Number Placeholder 3"/>
          <p:cNvSpPr>
            <a:spLocks noGrp="1"/>
          </p:cNvSpPr>
          <p:nvPr>
            <p:ph type="sldNum" sz="quarter" idx="5"/>
          </p:nvPr>
        </p:nvSpPr>
        <p:spPr/>
        <p:txBody>
          <a:bodyPr/>
          <a:lstStyle/>
          <a:p>
            <a:fld id="{14E8D114-F70F-ED43-917A-F93E3DEBFBDF}" type="slidenum">
              <a:rPr lang="en-US" smtClean="0"/>
              <a:t>2</a:t>
            </a:fld>
            <a:endParaRPr lang="en-US"/>
          </a:p>
        </p:txBody>
      </p:sp>
    </p:spTree>
    <p:extLst>
      <p:ext uri="{BB962C8B-B14F-4D97-AF65-F5344CB8AC3E}">
        <p14:creationId xmlns:p14="http://schemas.microsoft.com/office/powerpoint/2010/main" val="1454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“software quality refers to how well a software product conforms to its requirements and the needs of its users. It involves both the software product itself as well as the processes used to develop it.”  </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IEEE Computer Society (</a:t>
            </a:r>
            <a:r>
              <a:rPr lang="en-US" sz="1200" dirty="0" err="1"/>
              <a:t>n.d</a:t>
            </a:r>
            <a:r>
              <a:rPr lang="en-US" sz="1200" dirty="0"/>
              <a: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IEEE stands for the. Institute of </a:t>
            </a:r>
            <a:r>
              <a:rPr lang="en-US" sz="1200" dirty="0" err="1"/>
              <a:t>Electrcial</a:t>
            </a:r>
            <a:r>
              <a:rPr lang="en-US" sz="1200" dirty="0"/>
              <a:t> and </a:t>
            </a:r>
            <a:r>
              <a:rPr lang="en-US" sz="1200" dirty="0" err="1"/>
              <a:t>Electronices</a:t>
            </a:r>
            <a:r>
              <a:rPr lang="en-US" sz="1200" dirty="0"/>
              <a:t> Engineers </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olidFill>
                  <a:srgbClr val="0E101A"/>
                </a:solidFill>
                <a:effectLst/>
              </a:rPr>
              <a:t>The IEEE Computer Society is a globally recognized authority in software engineering and computing standards.</a:t>
            </a:r>
            <a:endParaRPr lang="en-US" sz="1200" i="0" u="none"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2. “Capability of a system or its components to </a:t>
            </a:r>
            <a:r>
              <a:rPr lang="en-US" sz="1200" dirty="0" err="1"/>
              <a:t>satisy</a:t>
            </a:r>
            <a:r>
              <a:rPr lang="en-US" sz="1200" dirty="0"/>
              <a:t> stated and implied quality needs when used under specific conditions.”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ISO/IEC 25002:2024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ISO stands for  the international organization for standardization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IEC stands for the International Electrotechnical Commission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International standard-setting organizations that define best practices for software engineering, quality insurance, and system requirements. </a:t>
            </a:r>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3. “Software Quality shows how good. And reliable a product is.”</a:t>
            </a:r>
          </a:p>
          <a:p>
            <a:pPr marL="171450" indent="-171450">
              <a:buFont typeface="Arial" panose="020B0604020202020204" pitchFamily="34" charset="0"/>
              <a:buChar char="•"/>
            </a:pPr>
            <a:r>
              <a:rPr lang="en-US" sz="1200" dirty="0" err="1"/>
              <a:t>GeeksforGeeks</a:t>
            </a:r>
            <a:r>
              <a:rPr lang="en-US" sz="1200" dirty="0"/>
              <a:t> (</a:t>
            </a:r>
            <a:r>
              <a:rPr lang="en-US" sz="1200" dirty="0" err="1"/>
              <a:t>n.d</a:t>
            </a:r>
            <a:r>
              <a:rPr lang="en-US" sz="1200" dirty="0"/>
              <a:t>).</a:t>
            </a:r>
          </a:p>
          <a:p>
            <a:pPr marL="171450" indent="-171450">
              <a:buFont typeface="Arial" panose="020B0604020202020204" pitchFamily="34" charset="0"/>
              <a:buChar char="•"/>
            </a:pPr>
            <a:r>
              <a:rPr lang="en-US" sz="1200" dirty="0"/>
              <a:t>Geeks for Geeks is an online educational platform that explains software engineering concepts. </a:t>
            </a:r>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a:p>
            <a:pPr marL="228600" indent="-228600">
              <a:buAutoNum type="arabicPeriod"/>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4E8D114-F70F-ED43-917A-F93E3DEBFBDF}" type="slidenum">
              <a:rPr lang="en-US" smtClean="0"/>
              <a:t>3</a:t>
            </a:fld>
            <a:endParaRPr lang="en-US"/>
          </a:p>
        </p:txBody>
      </p:sp>
    </p:spTree>
    <p:extLst>
      <p:ext uri="{BB962C8B-B14F-4D97-AF65-F5344CB8AC3E}">
        <p14:creationId xmlns:p14="http://schemas.microsoft.com/office/powerpoint/2010/main" val="271618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five key characteristics of software quality by </a:t>
            </a:r>
            <a:r>
              <a:rPr lang="en-US" sz="1200" dirty="0"/>
              <a:t>International organization for standardization.</a:t>
            </a:r>
          </a:p>
          <a:p>
            <a:pPr marL="0" indent="0">
              <a:buNone/>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Functional Suitability</a:t>
            </a:r>
          </a:p>
          <a:p>
            <a:pPr marL="171450" indent="-171450">
              <a:buFont typeface="Arial" panose="020B0604020202020204" pitchFamily="34" charset="0"/>
              <a:buChar char="•"/>
            </a:pPr>
            <a:r>
              <a:rPr lang="en-US" baseline="0" dirty="0"/>
              <a:t>“ The degree to which a product or system provides functions that meet stated and implied needs when used under specified conditions. “ </a:t>
            </a:r>
          </a:p>
          <a:p>
            <a:pPr marL="171450" indent="-171450">
              <a:buFont typeface="Arial" panose="020B0604020202020204" pitchFamily="34" charset="0"/>
              <a:buChar char="•"/>
            </a:pPr>
            <a:r>
              <a:rPr lang="en-US" baseline="0" dirty="0"/>
              <a:t>(ISO 25010, 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ISO stands for  the international organization for standardization</a:t>
            </a:r>
            <a:endParaRPr lang="en-US" baseline="0" dirty="0"/>
          </a:p>
          <a:p>
            <a:pPr marL="171450" indent="-171450">
              <a:buFont typeface="Arial" panose="020B0604020202020204" pitchFamily="34" charset="0"/>
              <a:buChar char="•"/>
            </a:pPr>
            <a:endParaRPr lang="en-US" baseline="0" dirty="0"/>
          </a:p>
          <a:p>
            <a:pPr marL="228600" indent="-228600">
              <a:buAutoNum type="arabicPeriod"/>
            </a:pPr>
            <a:endParaRPr lang="en-US" baseline="0" dirty="0"/>
          </a:p>
          <a:p>
            <a:r>
              <a:rPr lang="en-US" baseline="0" dirty="0"/>
              <a:t>2. Performance Efficiency: </a:t>
            </a:r>
          </a:p>
          <a:p>
            <a:pPr marL="171450" indent="-171450">
              <a:buFont typeface="Arial" panose="020B0604020202020204" pitchFamily="34" charset="0"/>
              <a:buChar char="•"/>
            </a:pPr>
            <a:r>
              <a:rPr lang="en-US" baseline="0" dirty="0"/>
              <a:t>“ Performance efficiency represents the performance relative to the amount of resources used under stated conditions. “ </a:t>
            </a:r>
          </a:p>
          <a:p>
            <a:pPr marL="171450" indent="-171450">
              <a:buFont typeface="Arial" panose="020B0604020202020204" pitchFamily="34" charset="0"/>
              <a:buChar char="•"/>
            </a:pPr>
            <a:r>
              <a:rPr lang="en-US" baseline="0" dirty="0"/>
              <a:t>(ISO 25010, n.d.)</a:t>
            </a:r>
          </a:p>
          <a:p>
            <a:pPr marL="171450" indent="-171450">
              <a:buFont typeface="Arial" panose="020B0604020202020204" pitchFamily="34" charset="0"/>
              <a:buChar char="•"/>
            </a:pPr>
            <a:endParaRPr lang="en-US" baseline="0" dirty="0"/>
          </a:p>
          <a:p>
            <a:endParaRPr lang="en-US" baseline="0" dirty="0"/>
          </a:p>
          <a:p>
            <a:r>
              <a:rPr lang="en-US" baseline="0" dirty="0"/>
              <a:t>3. Reliability – </a:t>
            </a:r>
          </a:p>
          <a:p>
            <a:pPr marL="171450" indent="-171450">
              <a:buFont typeface="Arial" panose="020B0604020202020204" pitchFamily="34" charset="0"/>
              <a:buChar char="•"/>
            </a:pPr>
            <a:r>
              <a:rPr lang="en-US" baseline="0" dirty="0"/>
              <a:t>“Degree to which a system, product, or component performs specified functions under specified conditions for a specific period of time.”</a:t>
            </a:r>
          </a:p>
          <a:p>
            <a:pPr marL="171450" indent="-171450">
              <a:buFont typeface="Arial" panose="020B0604020202020204" pitchFamily="34" charset="0"/>
              <a:buChar char="•"/>
            </a:pPr>
            <a:r>
              <a:rPr lang="en-US" baseline="0" dirty="0"/>
              <a:t>(ISO 25010, n.d.)</a:t>
            </a:r>
          </a:p>
          <a:p>
            <a:endParaRPr lang="en-US" baseline="0" dirty="0"/>
          </a:p>
          <a:p>
            <a:endParaRPr lang="en-US" baseline="0" dirty="0"/>
          </a:p>
          <a:p>
            <a:r>
              <a:rPr lang="en-US" baseline="0" dirty="0"/>
              <a:t>4. Security – </a:t>
            </a:r>
          </a:p>
          <a:p>
            <a:pPr marL="171450" indent="-171450">
              <a:buFont typeface="Arial" panose="020B0604020202020204" pitchFamily="34" charset="0"/>
              <a:buChar char="•"/>
            </a:pPr>
            <a:r>
              <a:rPr lang="en-US" baseline="0" dirty="0"/>
              <a:t>“Degree to which a product or system protects information and data so that person or other products or systems have the degree of data access appropriate to their types and levels of authorization.”</a:t>
            </a:r>
          </a:p>
          <a:p>
            <a:pPr marL="171450" indent="-171450">
              <a:buFont typeface="Arial" panose="020B0604020202020204" pitchFamily="34" charset="0"/>
              <a:buChar char="•"/>
            </a:pPr>
            <a:r>
              <a:rPr lang="en-US" baseline="0" dirty="0"/>
              <a:t>(ISO 25010, n.d.)</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5. Maintainability – </a:t>
            </a:r>
          </a:p>
          <a:p>
            <a:pPr marL="171450" indent="-171450">
              <a:buFont typeface="Arial" panose="020B0604020202020204" pitchFamily="34" charset="0"/>
              <a:buChar char="•"/>
            </a:pPr>
            <a:r>
              <a:rPr lang="en-US" baseline="0" dirty="0"/>
              <a:t>“The degree to which a product or system can be modified by the intended maintainers. “ </a:t>
            </a:r>
          </a:p>
          <a:p>
            <a:pPr marL="171450" indent="-171450">
              <a:buFont typeface="Arial" panose="020B0604020202020204" pitchFamily="34" charset="0"/>
              <a:buChar char="•"/>
            </a:pPr>
            <a:r>
              <a:rPr lang="en-US" baseline="0" dirty="0"/>
              <a:t>(ISO 25010, n.d.)</a:t>
            </a:r>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14E8D114-F70F-ED43-917A-F93E3DEBFBDF}" type="slidenum">
              <a:rPr lang="en-US" smtClean="0"/>
              <a:t>4</a:t>
            </a:fld>
            <a:endParaRPr lang="en-US"/>
          </a:p>
        </p:txBody>
      </p:sp>
    </p:spTree>
    <p:extLst>
      <p:ext uri="{BB962C8B-B14F-4D97-AF65-F5344CB8AC3E}">
        <p14:creationId xmlns:p14="http://schemas.microsoft.com/office/powerpoint/2010/main" val="365248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B1B99-9656-1EDA-B2E5-4A3EFE161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9BE56-6FFE-88A2-31A6-B995474E8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4D760-6B71-C96F-428F-DA3B32F670C8}"/>
              </a:ext>
            </a:extLst>
          </p:cNvPr>
          <p:cNvSpPr>
            <a:spLocks noGrp="1"/>
          </p:cNvSpPr>
          <p:nvPr>
            <p:ph type="body" idx="1"/>
          </p:nvPr>
        </p:nvSpPr>
        <p:spPr/>
        <p:txBody>
          <a:bodyPr/>
          <a:lstStyle/>
          <a:p>
            <a:pPr algn="l"/>
            <a:r>
              <a:rPr lang="en-US" b="0" i="0" u="none" strike="noStrike" dirty="0">
                <a:solidFill>
                  <a:srgbClr val="0E101A"/>
                </a:solidFill>
                <a:effectLst/>
              </a:rPr>
              <a:t>The following slide provides software quality characteristics with examples. </a:t>
            </a:r>
          </a:p>
          <a:p>
            <a:pPr algn="l"/>
            <a:endParaRPr lang="en-US" b="0" i="0" u="none" strike="noStrike" dirty="0">
              <a:solidFill>
                <a:srgbClr val="0E101A"/>
              </a:solidFill>
              <a:effectLst/>
            </a:endParaRPr>
          </a:p>
          <a:p>
            <a:pPr algn="l"/>
            <a:r>
              <a:rPr lang="en-US" b="1" i="0" u="none" strike="noStrike" dirty="0">
                <a:solidFill>
                  <a:srgbClr val="0E101A"/>
                </a:solidFill>
                <a:effectLst/>
              </a:rPr>
              <a:t>Functional Suitability </a:t>
            </a:r>
            <a:endParaRPr lang="en-US" b="0" i="0" u="none" strike="noStrike" dirty="0">
              <a:solidFill>
                <a:srgbClr val="0E101A"/>
              </a:solidFill>
              <a:effectLst/>
            </a:endParaRPr>
          </a:p>
          <a:p>
            <a:pPr algn="l"/>
            <a:r>
              <a:rPr lang="en-US" b="0" i="0" u="none" strike="noStrike" dirty="0">
                <a:solidFill>
                  <a:srgbClr val="0E101A"/>
                </a:solidFill>
                <a:effectLst/>
              </a:rPr>
              <a:t>Example</a:t>
            </a:r>
          </a:p>
          <a:p>
            <a:pPr algn="l"/>
            <a:r>
              <a:rPr lang="en-US" b="0" i="0" u="none" strike="noStrike" dirty="0">
                <a:solidFill>
                  <a:srgbClr val="0E101A"/>
                </a:solidFill>
                <a:effectLst/>
              </a:rPr>
              <a:t>Chase bank system provides functionality suitability for their customers by guaranteeing consistency and reliability.  </a:t>
            </a:r>
          </a:p>
          <a:p>
            <a:pPr algn="l"/>
            <a:r>
              <a:rPr lang="en-US" b="0" i="0" u="none" strike="noStrike" dirty="0">
                <a:solidFill>
                  <a:srgbClr val="0E101A"/>
                </a:solidFill>
                <a:effectLst/>
              </a:rPr>
              <a:t>Some of the elements of functional suitability includes:</a:t>
            </a:r>
          </a:p>
          <a:p>
            <a:pPr algn="l">
              <a:buFont typeface="Arial" panose="020B0604020202020204" pitchFamily="34" charset="0"/>
              <a:buChar char="•"/>
            </a:pPr>
            <a:r>
              <a:rPr lang="en-US" b="0" i="0" u="none" strike="noStrike" dirty="0">
                <a:solidFill>
                  <a:srgbClr val="0E101A"/>
                </a:solidFill>
                <a:effectLst/>
              </a:rPr>
              <a:t>Accurately process and report bank transactions.</a:t>
            </a:r>
          </a:p>
          <a:p>
            <a:pPr algn="l">
              <a:buFont typeface="Arial" panose="020B0604020202020204" pitchFamily="34" charset="0"/>
              <a:buChar char="•"/>
            </a:pPr>
            <a:r>
              <a:rPr lang="en-US" b="0" i="0" u="none" strike="noStrike" dirty="0">
                <a:solidFill>
                  <a:srgbClr val="0E101A"/>
                </a:solidFill>
                <a:effectLst/>
              </a:rPr>
              <a:t>Funds are correctly deducted from the sender's account and credited to the receiver.</a:t>
            </a:r>
          </a:p>
          <a:p>
            <a:pPr algn="l">
              <a:buFont typeface="Arial" panose="020B0604020202020204" pitchFamily="34" charset="0"/>
              <a:buChar char="•"/>
            </a:pPr>
            <a:r>
              <a:rPr lang="en-US" b="0" i="0" u="none" strike="noStrike" dirty="0">
                <a:solidFill>
                  <a:srgbClr val="0E101A"/>
                </a:solidFill>
                <a:effectLst/>
              </a:rPr>
              <a:t>Customers receive real-time balance updates immediately after a transaction. </a:t>
            </a:r>
          </a:p>
          <a:p>
            <a:pPr algn="l">
              <a:buFont typeface="Arial" panose="020B0604020202020204" pitchFamily="34" charset="0"/>
              <a:buChar char="•"/>
            </a:pPr>
            <a:r>
              <a:rPr lang="en-US" b="0" i="0" u="none" strike="noStrike" dirty="0">
                <a:solidFill>
                  <a:srgbClr val="0E101A"/>
                </a:solidFill>
                <a:effectLst/>
              </a:rPr>
              <a:t>Transaction history reflects correct details without error. </a:t>
            </a:r>
          </a:p>
          <a:p>
            <a:pPr algn="l">
              <a:buFont typeface="Arial" panose="020B0604020202020204" pitchFamily="34" charset="0"/>
              <a:buChar char="•"/>
            </a:pPr>
            <a:endParaRPr lang="en-US" b="0" i="0" u="none" strike="noStrike" dirty="0">
              <a:solidFill>
                <a:srgbClr val="0E101A"/>
              </a:solidFill>
              <a:effectLst/>
            </a:endParaRPr>
          </a:p>
          <a:p>
            <a:pPr algn="l"/>
            <a:r>
              <a:rPr lang="en-US" b="1" i="0" u="none" strike="noStrike" dirty="0">
                <a:solidFill>
                  <a:srgbClr val="0E101A"/>
                </a:solidFill>
                <a:effectLst/>
              </a:rPr>
              <a:t>Reliability </a:t>
            </a:r>
            <a:endParaRPr lang="en-US" b="0" i="0" u="none" strike="noStrike" dirty="0">
              <a:solidFill>
                <a:srgbClr val="0E101A"/>
              </a:solidFill>
              <a:effectLst/>
            </a:endParaRPr>
          </a:p>
          <a:p>
            <a:pPr algn="l"/>
            <a:r>
              <a:rPr lang="en-US" b="0" i="0" u="none" strike="noStrike" dirty="0">
                <a:solidFill>
                  <a:srgbClr val="0E101A"/>
                </a:solidFill>
                <a:effectLst/>
              </a:rPr>
              <a:t>Example </a:t>
            </a:r>
          </a:p>
          <a:p>
            <a:pPr algn="l"/>
            <a:r>
              <a:rPr lang="en-US" b="0" i="0" u="none" strike="noStrike" dirty="0">
                <a:solidFill>
                  <a:srgbClr val="0E101A"/>
                </a:solidFill>
                <a:effectLst/>
              </a:rPr>
              <a:t>A hospital patient care software must operate without failure. To provide real-time access to medical records, hospitals ensures: </a:t>
            </a:r>
          </a:p>
          <a:p>
            <a:pPr algn="l">
              <a:buFont typeface="Arial" panose="020B0604020202020204" pitchFamily="34" charset="0"/>
              <a:buChar char="•"/>
            </a:pPr>
            <a:r>
              <a:rPr lang="en-US" b="0" i="0" u="none" strike="noStrike" dirty="0">
                <a:solidFill>
                  <a:srgbClr val="0E101A"/>
                </a:solidFill>
                <a:effectLst/>
              </a:rPr>
              <a:t>Vital reports for patient monitoring. </a:t>
            </a:r>
          </a:p>
          <a:p>
            <a:pPr algn="l">
              <a:buFont typeface="Arial" panose="020B0604020202020204" pitchFamily="34" charset="0"/>
              <a:buChar char="•"/>
            </a:pPr>
            <a:r>
              <a:rPr lang="en-US" b="0" i="0" u="none" strike="noStrike" dirty="0">
                <a:solidFill>
                  <a:srgbClr val="0E101A"/>
                </a:solidFill>
                <a:effectLst/>
              </a:rPr>
              <a:t>Medical history for diagnosis and treatment.</a:t>
            </a:r>
          </a:p>
          <a:p>
            <a:pPr algn="l">
              <a:buFont typeface="Arial" panose="020B0604020202020204" pitchFamily="34" charset="0"/>
              <a:buChar char="•"/>
            </a:pPr>
            <a:r>
              <a:rPr lang="en-US" b="0" i="0" u="none" strike="noStrike" dirty="0">
                <a:solidFill>
                  <a:srgbClr val="0E101A"/>
                </a:solidFill>
                <a:effectLst/>
              </a:rPr>
              <a:t>Prescription to ensure medication management. </a:t>
            </a:r>
          </a:p>
          <a:p>
            <a:pPr algn="l"/>
            <a:r>
              <a:rPr lang="en-US" b="0" i="0" u="none" strike="noStrike" dirty="0">
                <a:solidFill>
                  <a:srgbClr val="0E101A"/>
                </a:solidFill>
                <a:effectLst/>
              </a:rPr>
              <a:t>To ensure reliability, failover mechanisms and continuous monitoring provide redundancy to the hospital system. </a:t>
            </a:r>
          </a:p>
          <a:p>
            <a:pPr algn="l"/>
            <a:endParaRPr lang="en-US" b="0" i="0" u="none" strike="noStrike" dirty="0">
              <a:solidFill>
                <a:srgbClr val="0E101A"/>
              </a:solidFill>
              <a:effectLst/>
            </a:endParaRPr>
          </a:p>
          <a:p>
            <a:pPr algn="l"/>
            <a:endParaRPr lang="en-US" b="0" i="0" u="none" strike="noStrike" dirty="0">
              <a:solidFill>
                <a:srgbClr val="0E101A"/>
              </a:solidFill>
              <a:effectLst/>
            </a:endParaRPr>
          </a:p>
          <a:p>
            <a:pPr algn="l"/>
            <a:r>
              <a:rPr lang="en-US" b="1" i="0" u="none" strike="noStrike" dirty="0">
                <a:solidFill>
                  <a:srgbClr val="0E101A"/>
                </a:solidFill>
                <a:effectLst/>
              </a:rPr>
              <a:t>Security </a:t>
            </a:r>
            <a:endParaRPr lang="en-US" b="0" i="0" u="none" strike="noStrike" dirty="0">
              <a:solidFill>
                <a:srgbClr val="0E101A"/>
              </a:solidFill>
              <a:effectLst/>
            </a:endParaRPr>
          </a:p>
          <a:p>
            <a:pPr algn="l"/>
            <a:r>
              <a:rPr lang="en-US" b="0" i="0" u="none" strike="noStrike" dirty="0">
                <a:solidFill>
                  <a:srgbClr val="0E101A"/>
                </a:solidFill>
                <a:effectLst/>
              </a:rPr>
              <a:t>Example</a:t>
            </a:r>
          </a:p>
          <a:p>
            <a:pPr algn="l"/>
            <a:r>
              <a:rPr lang="en-US" b="0" i="0" u="none" strike="noStrike" dirty="0">
                <a:solidFill>
                  <a:srgbClr val="0E101A"/>
                </a:solidFill>
                <a:effectLst/>
              </a:rPr>
              <a:t>A hospital management system protects patients records with security measures. The following measures prevent unauthorized database access: </a:t>
            </a:r>
          </a:p>
          <a:p>
            <a:pPr algn="l">
              <a:buFont typeface="Arial" panose="020B0604020202020204" pitchFamily="34" charset="0"/>
              <a:buChar char="•"/>
            </a:pPr>
            <a:r>
              <a:rPr lang="en-US" b="0" i="0" u="none" strike="noStrike" dirty="0">
                <a:solidFill>
                  <a:srgbClr val="0E101A"/>
                </a:solidFill>
                <a:effectLst/>
              </a:rPr>
              <a:t>Encryption to protect sensitive patient data. </a:t>
            </a:r>
          </a:p>
          <a:p>
            <a:pPr algn="l">
              <a:buFont typeface="Arial" panose="020B0604020202020204" pitchFamily="34" charset="0"/>
              <a:buChar char="•"/>
            </a:pPr>
            <a:r>
              <a:rPr lang="en-US" b="0" i="0" u="none" strike="noStrike" dirty="0">
                <a:solidFill>
                  <a:srgbClr val="0E101A"/>
                </a:solidFill>
                <a:effectLst/>
              </a:rPr>
              <a:t>Security authentication protocols to ensure authorized personal access to sensitive records. </a:t>
            </a:r>
          </a:p>
          <a:p>
            <a:pPr algn="l">
              <a:buFont typeface="Arial" panose="020B0604020202020204" pitchFamily="34" charset="0"/>
              <a:buChar char="•"/>
            </a:pPr>
            <a:r>
              <a:rPr lang="en-US" b="0" i="0" u="none" strike="noStrike" dirty="0">
                <a:solidFill>
                  <a:srgbClr val="0E101A"/>
                </a:solidFill>
                <a:effectLst/>
              </a:rPr>
              <a:t>Regulatory compliance like HIPPA, to protect the patient records.</a:t>
            </a:r>
          </a:p>
          <a:p>
            <a:pPr algn="l">
              <a:buFont typeface="Arial" panose="020B0604020202020204" pitchFamily="34" charset="0"/>
              <a:buChar char="•"/>
            </a:pPr>
            <a:endParaRPr lang="en-US" b="0" i="0" u="none" strike="noStrike" dirty="0">
              <a:solidFill>
                <a:srgbClr val="0E101A"/>
              </a:solidFill>
              <a:effectLst/>
            </a:endParaRPr>
          </a:p>
          <a:p>
            <a:pPr algn="l">
              <a:buFont typeface="Arial" panose="020B0604020202020204" pitchFamily="34" charset="0"/>
              <a:buChar char="•"/>
            </a:pPr>
            <a:endParaRPr lang="en-US" b="0" i="0" u="none" strike="noStrike" dirty="0">
              <a:solidFill>
                <a:srgbClr val="0E101A"/>
              </a:solidFill>
              <a:effectLst/>
            </a:endParaRPr>
          </a:p>
          <a:p>
            <a:pPr algn="l"/>
            <a:r>
              <a:rPr lang="en-US" b="1" i="0" u="none" strike="noStrike" dirty="0">
                <a:solidFill>
                  <a:srgbClr val="0E101A"/>
                </a:solidFill>
                <a:effectLst/>
              </a:rPr>
              <a:t>Performance Efficiency</a:t>
            </a:r>
            <a:endParaRPr lang="en-US" b="0" i="0" u="none" strike="noStrike" dirty="0">
              <a:solidFill>
                <a:srgbClr val="0E101A"/>
              </a:solidFill>
              <a:effectLst/>
            </a:endParaRPr>
          </a:p>
          <a:p>
            <a:pPr algn="l"/>
            <a:r>
              <a:rPr lang="en-US" b="0" i="0" u="none" strike="noStrike" dirty="0">
                <a:solidFill>
                  <a:srgbClr val="0E101A"/>
                </a:solidFill>
                <a:effectLst/>
              </a:rPr>
              <a:t>Example </a:t>
            </a:r>
          </a:p>
          <a:p>
            <a:pPr algn="l"/>
            <a:r>
              <a:rPr lang="en-US" b="0" i="0" u="none" strike="noStrike" dirty="0">
                <a:solidFill>
                  <a:srgbClr val="0E101A"/>
                </a:solidFill>
                <a:effectLst/>
              </a:rPr>
              <a:t>Amazon websites or apps experience high user traffic daily. System performance like loading webpages quality and smooth payments processing as necessary for service quality. </a:t>
            </a:r>
          </a:p>
          <a:p>
            <a:pPr algn="l"/>
            <a:r>
              <a:rPr lang="en-US" b="0" i="0" u="none" strike="noStrike" dirty="0">
                <a:solidFill>
                  <a:srgbClr val="0E101A"/>
                </a:solidFill>
                <a:effectLst/>
              </a:rPr>
              <a:t>Some of their key performance factors include: </a:t>
            </a:r>
          </a:p>
          <a:p>
            <a:pPr algn="l">
              <a:buFont typeface="Arial" panose="020B0604020202020204" pitchFamily="34" charset="0"/>
              <a:buChar char="•"/>
            </a:pPr>
            <a:r>
              <a:rPr lang="en-US" b="0" i="0" u="none" strike="noStrike" dirty="0">
                <a:solidFill>
                  <a:srgbClr val="0E101A"/>
                </a:solidFill>
                <a:effectLst/>
              </a:rPr>
              <a:t>Optimized server response times to prevent slow loading.</a:t>
            </a:r>
          </a:p>
          <a:p>
            <a:pPr algn="l">
              <a:buFont typeface="Arial" panose="020B0604020202020204" pitchFamily="34" charset="0"/>
              <a:buChar char="•"/>
            </a:pPr>
            <a:r>
              <a:rPr lang="en-US" b="0" i="0" u="none" strike="noStrike" dirty="0">
                <a:solidFill>
                  <a:srgbClr val="0E101A"/>
                </a:solidFill>
                <a:effectLst/>
              </a:rPr>
              <a:t>Systems with sufficient memory capability to manage transactions simultaneously.</a:t>
            </a:r>
          </a:p>
          <a:p>
            <a:pPr algn="l">
              <a:buFont typeface="Arial" panose="020B0604020202020204" pitchFamily="34" charset="0"/>
              <a:buChar char="•"/>
            </a:pPr>
            <a:r>
              <a:rPr lang="en-US" b="0" i="0" u="none" strike="noStrike" dirty="0">
                <a:solidFill>
                  <a:srgbClr val="0E101A"/>
                </a:solidFill>
                <a:effectLst/>
              </a:rPr>
              <a:t>Performance efficiency to maintain speed and responsiveness </a:t>
            </a:r>
            <a:r>
              <a:rPr lang="en-US" b="0" i="0" u="none" strike="noStrike" dirty="0" err="1">
                <a:solidFill>
                  <a:srgbClr val="0E101A"/>
                </a:solidFill>
                <a:effectLst/>
              </a:rPr>
              <a:t>durning</a:t>
            </a:r>
            <a:r>
              <a:rPr lang="en-US" b="0" i="0" u="none" strike="noStrike" dirty="0">
                <a:solidFill>
                  <a:srgbClr val="0E101A"/>
                </a:solidFill>
                <a:effectLst/>
              </a:rPr>
              <a:t> peak shopping hours. </a:t>
            </a:r>
          </a:p>
          <a:p>
            <a:pPr algn="l"/>
            <a:r>
              <a:rPr lang="en-US" b="0" i="0" u="none" strike="noStrike" dirty="0">
                <a:solidFill>
                  <a:srgbClr val="0E101A"/>
                </a:solidFill>
                <a:effectLst/>
              </a:rPr>
              <a:t>Performance efficiency allows Amazon to provide a seamless shopping experience. </a:t>
            </a:r>
          </a:p>
          <a:p>
            <a:pPr algn="l"/>
            <a:endParaRPr lang="en-US" b="0" i="0" u="none" strike="noStrike" dirty="0">
              <a:solidFill>
                <a:srgbClr val="0E101A"/>
              </a:solidFill>
              <a:effectLst/>
            </a:endParaRPr>
          </a:p>
          <a:p>
            <a:pPr algn="l"/>
            <a:endParaRPr lang="en-US" b="0" i="0" u="none" strike="noStrike" dirty="0">
              <a:solidFill>
                <a:srgbClr val="0E101A"/>
              </a:solidFill>
              <a:effectLst/>
            </a:endParaRPr>
          </a:p>
          <a:p>
            <a:pPr algn="l"/>
            <a:r>
              <a:rPr lang="en-US" b="1" i="0" u="none" strike="noStrike" dirty="0">
                <a:solidFill>
                  <a:srgbClr val="0E101A"/>
                </a:solidFill>
                <a:effectLst/>
              </a:rPr>
              <a:t>Maintainability </a:t>
            </a:r>
            <a:endParaRPr lang="en-US" b="0" i="0" u="none" strike="noStrike" dirty="0">
              <a:solidFill>
                <a:srgbClr val="0E101A"/>
              </a:solidFill>
              <a:effectLst/>
            </a:endParaRPr>
          </a:p>
          <a:p>
            <a:pPr algn="l"/>
            <a:r>
              <a:rPr lang="en-US" b="0" i="0" u="none" strike="noStrike" dirty="0">
                <a:solidFill>
                  <a:srgbClr val="0E101A"/>
                </a:solidFill>
                <a:effectLst/>
              </a:rPr>
              <a:t>Example:</a:t>
            </a:r>
          </a:p>
          <a:p>
            <a:pPr algn="l"/>
            <a:r>
              <a:rPr lang="en-US" b="0" i="0" u="none" strike="noStrike" dirty="0">
                <a:solidFill>
                  <a:srgbClr val="0E101A"/>
                </a:solidFill>
                <a:effectLst/>
              </a:rPr>
              <a:t>Amazon inventory management operates products globally. When a product is purchased , the system automatically updates inventory, fixed prices , and fulfills orders. </a:t>
            </a:r>
          </a:p>
          <a:p>
            <a:pPr algn="l"/>
            <a:r>
              <a:rPr lang="en-US" b="0" i="0" u="none" strike="noStrike" dirty="0">
                <a:solidFill>
                  <a:srgbClr val="0E101A"/>
                </a:solidFill>
                <a:effectLst/>
              </a:rPr>
              <a:t>For Amazon platform to be sustainable and operational with minimal inconvenience, the following must apply:</a:t>
            </a:r>
          </a:p>
          <a:p>
            <a:pPr algn="l">
              <a:buFont typeface="Arial" panose="020B0604020202020204" pitchFamily="34" charset="0"/>
              <a:buChar char="•"/>
            </a:pPr>
            <a:r>
              <a:rPr lang="en-US" b="0" i="0" u="none" strike="noStrike" dirty="0">
                <a:solidFill>
                  <a:srgbClr val="0E101A"/>
                </a:solidFill>
                <a:effectLst/>
              </a:rPr>
              <a:t>To maintain a structured codebase to simplify updates and troubleshooting. </a:t>
            </a:r>
          </a:p>
          <a:p>
            <a:pPr algn="l">
              <a:buFont typeface="Arial" panose="020B0604020202020204" pitchFamily="34" charset="0"/>
              <a:buChar char="•"/>
            </a:pPr>
            <a:r>
              <a:rPr lang="en-US" b="0" i="0" u="none" strike="noStrike" dirty="0">
                <a:solidFill>
                  <a:srgbClr val="0E101A"/>
                </a:solidFill>
                <a:effectLst/>
              </a:rPr>
              <a:t>Maintain a modular system design that provides quick modifications without affecting the entire network. </a:t>
            </a:r>
          </a:p>
          <a:p>
            <a:pPr algn="l">
              <a:buFont typeface="Arial" panose="020B0604020202020204" pitchFamily="34" charset="0"/>
              <a:buChar char="•"/>
            </a:pPr>
            <a:r>
              <a:rPr lang="en-US" b="0" i="0" u="none" strike="noStrike" dirty="0">
                <a:solidFill>
                  <a:srgbClr val="0E101A"/>
                </a:solidFill>
                <a:effectLst/>
              </a:rPr>
              <a:t>Maintain an automated system to improve efficiency and reduce manual interventions. </a:t>
            </a:r>
          </a:p>
          <a:p>
            <a:endParaRPr lang="en-US" dirty="0"/>
          </a:p>
        </p:txBody>
      </p:sp>
      <p:sp>
        <p:nvSpPr>
          <p:cNvPr id="4" name="Slide Number Placeholder 3">
            <a:extLst>
              <a:ext uri="{FF2B5EF4-FFF2-40B4-BE49-F238E27FC236}">
                <a16:creationId xmlns:a16="http://schemas.microsoft.com/office/drawing/2014/main" id="{E31D8B39-0419-5F28-A404-8328F5CDBAAD}"/>
              </a:ext>
            </a:extLst>
          </p:cNvPr>
          <p:cNvSpPr>
            <a:spLocks noGrp="1"/>
          </p:cNvSpPr>
          <p:nvPr>
            <p:ph type="sldNum" sz="quarter" idx="5"/>
          </p:nvPr>
        </p:nvSpPr>
        <p:spPr/>
        <p:txBody>
          <a:bodyPr/>
          <a:lstStyle/>
          <a:p>
            <a:fld id="{14E8D114-F70F-ED43-917A-F93E3DEBFBDF}" type="slidenum">
              <a:rPr lang="en-US" smtClean="0"/>
              <a:t>5</a:t>
            </a:fld>
            <a:endParaRPr lang="en-US"/>
          </a:p>
        </p:txBody>
      </p:sp>
    </p:spTree>
    <p:extLst>
      <p:ext uri="{BB962C8B-B14F-4D97-AF65-F5344CB8AC3E}">
        <p14:creationId xmlns:p14="http://schemas.microsoft.com/office/powerpoint/2010/main" val="3255374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55D1-62C6-01C8-A1F7-89692A07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52D91-D981-9435-ABA2-0DE01771A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5B537-DB48-A431-1EE7-EFB21A8FA750}"/>
              </a:ext>
            </a:extLst>
          </p:cNvPr>
          <p:cNvSpPr>
            <a:spLocks noGrp="1"/>
          </p:cNvSpPr>
          <p:nvPr>
            <p:ph type="body" idx="1"/>
          </p:nvPr>
        </p:nvSpPr>
        <p:spPr/>
        <p:txBody>
          <a:bodyPr/>
          <a:lstStyle/>
          <a:p>
            <a:r>
              <a:rPr lang="en-US" sz="1200" dirty="0">
                <a:cs typeface="Calibri" panose="020F0502020204030204" pitchFamily="34" charset="0"/>
              </a:rPr>
              <a:t>1.”Software testing is an important process in the software development lifecycle. It involves verifying and validating that a software application is free of bugs, meets the technical requirements set by its design and development, and satisfies user requirements efficiently and effectively.”  (</a:t>
            </a:r>
            <a:r>
              <a:rPr lang="en-US" sz="1200" dirty="0" err="1">
                <a:cs typeface="Calibri" panose="020F0502020204030204" pitchFamily="34" charset="0"/>
              </a:rPr>
              <a:t>GeeksforGeeks</a:t>
            </a:r>
            <a:r>
              <a:rPr lang="en-US" sz="1200" dirty="0">
                <a:cs typeface="Calibri" panose="020F0502020204030204" pitchFamily="34" charset="0"/>
              </a:rPr>
              <a:t>, n.d.)</a:t>
            </a:r>
          </a:p>
          <a:p>
            <a:endParaRPr lang="en-US" sz="1200" dirty="0">
              <a:cs typeface="Calibri" panose="020F0502020204030204" pitchFamily="34" charset="0"/>
            </a:endParaRPr>
          </a:p>
          <a:p>
            <a:r>
              <a:rPr lang="en-US" sz="1200" dirty="0">
                <a:cs typeface="Calibri" panose="020F0502020204030204" pitchFamily="34" charset="0"/>
              </a:rPr>
              <a:t>2. “Software testing is the process of evaluating and verifying that a software product or application does what its supposed to do. The benefits of good testing include </a:t>
            </a:r>
            <a:r>
              <a:rPr lang="en-US" sz="1200" dirty="0" err="1">
                <a:cs typeface="Calibri" panose="020F0502020204030204" pitchFamily="34" charset="0"/>
              </a:rPr>
              <a:t>preventuing</a:t>
            </a:r>
            <a:r>
              <a:rPr lang="en-US" sz="1200" dirty="0">
                <a:cs typeface="Calibri" panose="020F0502020204030204" pitchFamily="34" charset="0"/>
              </a:rPr>
              <a:t> bugs and improving performance. “ (IBM, n.d.)</a:t>
            </a:r>
          </a:p>
          <a:p>
            <a:endParaRPr lang="en-US" sz="1200" dirty="0">
              <a:cs typeface="Calibri" panose="020F0502020204030204" pitchFamily="34" charset="0"/>
            </a:endParaRPr>
          </a:p>
          <a:p>
            <a:r>
              <a:rPr lang="en-US" sz="1200" dirty="0">
                <a:cs typeface="Calibri" panose="020F0502020204030204" pitchFamily="34" charset="0"/>
              </a:rPr>
              <a:t>3. “Software testing is a crucial activity in the software development life cycle that aims to evaluate and improve the quality of software products.” (IEEE Computer Society, n.d.)</a:t>
            </a:r>
          </a:p>
          <a:p>
            <a:pPr marL="457200" indent="-457200">
              <a:buFont typeface="Arial" panose="020B0604020202020204" pitchFamily="34" charset="0"/>
              <a:buChar char="•"/>
            </a:pPr>
            <a:endParaRPr lang="en-US" sz="1200" dirty="0"/>
          </a:p>
          <a:p>
            <a:pPr marL="228600" indent="-228600">
              <a:buAutoNum type="arabicPeriod"/>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794AAD5-AAB0-1DE6-EB83-027BEFF65F59}"/>
              </a:ext>
            </a:extLst>
          </p:cNvPr>
          <p:cNvSpPr>
            <a:spLocks noGrp="1"/>
          </p:cNvSpPr>
          <p:nvPr>
            <p:ph type="sldNum" sz="quarter" idx="5"/>
          </p:nvPr>
        </p:nvSpPr>
        <p:spPr/>
        <p:txBody>
          <a:bodyPr/>
          <a:lstStyle/>
          <a:p>
            <a:fld id="{14E8D114-F70F-ED43-917A-F93E3DEBFBDF}" type="slidenum">
              <a:rPr lang="en-US" smtClean="0"/>
              <a:t>6</a:t>
            </a:fld>
            <a:endParaRPr lang="en-US"/>
          </a:p>
        </p:txBody>
      </p:sp>
    </p:spTree>
    <p:extLst>
      <p:ext uri="{BB962C8B-B14F-4D97-AF65-F5344CB8AC3E}">
        <p14:creationId xmlns:p14="http://schemas.microsoft.com/office/powerpoint/2010/main" val="3860416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D451-86DD-82F8-8D0C-01A6F9AAC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A9D93-2345-3C61-A9D7-92EFB97EB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726D2E-2039-6424-1C36-92A4CCAFE91E}"/>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pPr marL="228600" indent="-228600">
              <a:buAutoNum type="arabicPeriod"/>
            </a:pPr>
            <a:r>
              <a:rPr lang="en-US" sz="2000" dirty="0">
                <a:latin typeface="Calibri" panose="020F0502020204030204" pitchFamily="34" charset="0"/>
                <a:cs typeface="Calibri" panose="020F0502020204030204" pitchFamily="34" charset="0"/>
              </a:rPr>
              <a:t>Unit Testing</a:t>
            </a: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WHAT IT IS: </a:t>
            </a: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Evaluating software components separately to ensure the function correctly. According to IEEE, “ Unit testing verifies the functioning in isolation of software elements or units” (IEEE compute Society, 2024, p5-6).</a:t>
            </a:r>
          </a:p>
          <a:p>
            <a:pPr marL="228600" indent="-2286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WHY IT IS IMPORTANT</a:t>
            </a: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It helps catch and fix software bugs before they integrate, possibly affecting the entire software system. </a:t>
            </a:r>
          </a:p>
          <a:p>
            <a:pPr marL="228600" indent="-2286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CHASE BANK EXAMPLE:</a:t>
            </a:r>
          </a:p>
          <a:p>
            <a:pPr marL="228600" indent="-228600">
              <a:buFont typeface="Arial" panose="020B0604020202020204" pitchFamily="34" charset="0"/>
              <a:buChar char="•"/>
            </a:pPr>
            <a:r>
              <a:rPr lang="en-US" dirty="0">
                <a:latin typeface="Calibri" panose="020F0502020204030204" pitchFamily="34" charset="0"/>
                <a:cs typeface="Calibri" panose="020F0502020204030204" pitchFamily="34" charset="0"/>
              </a:rPr>
              <a:t>Testing the login functionality separately to verify usernames and passwords correctly. </a:t>
            </a:r>
          </a:p>
          <a:p>
            <a:pPr marL="228600" indent="-2286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2. Integration Testing </a:t>
            </a: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WHAT IT IS: </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Testing how different software components interact when combined. </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IEEE describes this as “Testing performed to expose defects in the interfaces and interactions between integrated components”. (IEEE Computer Society, 2024, p5-7</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WHY IT’s IMPORTANT</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It ensures components work correctly together, preventing unexpected issues when combined. </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CHASE BANK EXAMPLE</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To ensure the mobile app correctly communicates with Chase server to display accurate account balances, in real time. </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3. SYSTEM TESTING </a:t>
            </a: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WHAT IT IS: </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Evaluating the complete software system as a unified product under realistic conditions. </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IEEE highlights that, “System testing verifies that the integrate system meets specified requirements” (IEEE Computer Society, 2024, p5-7)</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WHY ITS IMPORTANT:</a:t>
            </a: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It verifies that the system works as intended in real –world scenarios. </a:t>
            </a:r>
          </a:p>
          <a:p>
            <a:pPr marL="0" indent="0">
              <a:buFont typeface="Arial" panose="020B0604020202020204" pitchFamily="34" charset="0"/>
              <a:buNone/>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2500" dirty="0">
                <a:latin typeface="Calibri" panose="020F0502020204030204" pitchFamily="34" charset="0"/>
                <a:cs typeface="Calibri" panose="020F0502020204030204" pitchFamily="34" charset="0"/>
              </a:rPr>
              <a:t>CHASE BANK EXAMPLE:</a:t>
            </a: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Testing Chase’s online banking process to ensure smooth, error-free user </a:t>
            </a:r>
            <a:r>
              <a:rPr lang="en-US" sz="2500" dirty="0" err="1">
                <a:latin typeface="Calibri" panose="020F0502020204030204" pitchFamily="34" charset="0"/>
                <a:cs typeface="Calibri" panose="020F0502020204030204" pitchFamily="34" charset="0"/>
              </a:rPr>
              <a:t>experineces</a:t>
            </a:r>
            <a:r>
              <a:rPr lang="en-US" sz="2500" dirty="0">
                <a:latin typeface="Calibri" panose="020F0502020204030204" pitchFamily="34" charset="0"/>
                <a:cs typeface="Calibri" panose="020F0502020204030204" pitchFamily="34" charset="0"/>
              </a:rPr>
              <a:t>. The process includes logging in, checking balances, making transfers and making payments. </a:t>
            </a:r>
          </a:p>
          <a:p>
            <a:pPr marL="0" indent="0">
              <a:buFont typeface="Arial" panose="020B0604020202020204" pitchFamily="34" charset="0"/>
              <a:buNone/>
            </a:pPr>
            <a:endParaRPr lang="en-US" sz="25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91733AC6-BCA0-B68B-1587-3885C603C82F}"/>
              </a:ext>
            </a:extLst>
          </p:cNvPr>
          <p:cNvSpPr>
            <a:spLocks noGrp="1"/>
          </p:cNvSpPr>
          <p:nvPr>
            <p:ph type="sldNum" sz="quarter" idx="5"/>
          </p:nvPr>
        </p:nvSpPr>
        <p:spPr/>
        <p:txBody>
          <a:bodyPr/>
          <a:lstStyle/>
          <a:p>
            <a:fld id="{14E8D114-F70F-ED43-917A-F93E3DEBFBDF}" type="slidenum">
              <a:rPr lang="en-US" smtClean="0"/>
              <a:t>7</a:t>
            </a:fld>
            <a:endParaRPr lang="en-US"/>
          </a:p>
        </p:txBody>
      </p:sp>
    </p:spTree>
    <p:extLst>
      <p:ext uri="{BB962C8B-B14F-4D97-AF65-F5344CB8AC3E}">
        <p14:creationId xmlns:p14="http://schemas.microsoft.com/office/powerpoint/2010/main" val="376209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C4C2A-B8DD-4B90-7ECB-76156F145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9561B-6C52-4DAE-CDF3-FB2662223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63320-E54D-22A7-FA97-2F2E9287FA23}"/>
              </a:ext>
            </a:extLst>
          </p:cNvPr>
          <p:cNvSpPr>
            <a:spLocks noGrp="1"/>
          </p:cNvSpPr>
          <p:nvPr>
            <p:ph type="body" idx="1"/>
          </p:nvPr>
        </p:nvSpPr>
        <p:spPr/>
        <p:txBody>
          <a:bodyPr/>
          <a:lstStyle/>
          <a:p>
            <a:pPr marL="0" indent="0">
              <a:buFont typeface="Arial" panose="020B0604020202020204" pitchFamily="34" charset="0"/>
              <a:buNone/>
            </a:pPr>
            <a:r>
              <a:rPr lang="en-US" sz="3000" dirty="0"/>
              <a:t>1. Code Review</a:t>
            </a:r>
          </a:p>
          <a:p>
            <a:pPr marL="514350" indent="-514350">
              <a:buFont typeface="Arial" panose="020B0604020202020204" pitchFamily="34" charset="0"/>
              <a:buChar char="•"/>
            </a:pPr>
            <a:r>
              <a:rPr lang="en-US" sz="3000" dirty="0"/>
              <a:t>“Code review is a process in which code is </a:t>
            </a:r>
            <a:r>
              <a:rPr lang="en-US" sz="3000" dirty="0" err="1"/>
              <a:t>reviewd</a:t>
            </a:r>
            <a:r>
              <a:rPr lang="en-US" sz="3000" dirty="0"/>
              <a:t> by someone other than the author, often before the introduction of that code into a codebase.”(</a:t>
            </a:r>
            <a:r>
              <a:rPr lang="en-US" sz="3000" dirty="0" err="1"/>
              <a:t>Manshreck</a:t>
            </a:r>
            <a:r>
              <a:rPr lang="en-US" sz="3000" dirty="0"/>
              <a:t> &amp; Sadowski, 2021, chapter 9, para.1)</a:t>
            </a:r>
          </a:p>
          <a:p>
            <a:pPr marL="514350" indent="-514350">
              <a:buFont typeface="Arial" panose="020B0604020202020204" pitchFamily="34" charset="0"/>
              <a:buChar char="•"/>
            </a:pPr>
            <a:endParaRPr lang="en-US" sz="3000" dirty="0"/>
          </a:p>
          <a:p>
            <a:pPr marL="514350" indent="-514350">
              <a:buFont typeface="Arial" panose="020B0604020202020204" pitchFamily="34" charset="0"/>
              <a:buChar char="•"/>
            </a:pPr>
            <a:r>
              <a:rPr lang="en-US" sz="3000" dirty="0"/>
              <a:t>Purpose of code review is to detect software issue before adding it to the main codebase.</a:t>
            </a:r>
          </a:p>
          <a:p>
            <a:pPr marL="514350" indent="-514350">
              <a:buFont typeface="Arial" panose="020B0604020202020204" pitchFamily="34" charset="0"/>
              <a:buChar char="•"/>
            </a:pPr>
            <a:r>
              <a:rPr lang="en-US" sz="3000" dirty="0"/>
              <a:t>To improve correctness and code consistency amongst team members. </a:t>
            </a:r>
          </a:p>
          <a:p>
            <a:pPr marL="514350" indent="-514350">
              <a:buFont typeface="Arial" panose="020B0604020202020204" pitchFamily="34" charset="0"/>
              <a:buChar char="•"/>
            </a:pPr>
            <a:endParaRPr lang="en-US" sz="3000" dirty="0"/>
          </a:p>
          <a:p>
            <a:pPr marL="514350" indent="-514350">
              <a:buFont typeface="Arial" panose="020B0604020202020204" pitchFamily="34" charset="0"/>
              <a:buChar char="•"/>
            </a:pPr>
            <a:endParaRPr lang="en-US" sz="3000" dirty="0"/>
          </a:p>
          <a:p>
            <a:pPr marL="514350" indent="-514350">
              <a:buFont typeface="+mj-lt"/>
              <a:buAutoNum type="arabicPeriod"/>
            </a:pPr>
            <a:endParaRPr lang="en-US" sz="3000" dirty="0"/>
          </a:p>
          <a:p>
            <a:pPr marL="0" indent="0">
              <a:buFont typeface="+mj-lt"/>
              <a:buNone/>
            </a:pPr>
            <a:r>
              <a:rPr lang="en-US" sz="3000" dirty="0"/>
              <a:t>2. Automate Testing </a:t>
            </a:r>
          </a:p>
          <a:p>
            <a:pPr marL="514350" indent="-514350">
              <a:buFont typeface="Arial" panose="020B0604020202020204" pitchFamily="34" charset="0"/>
              <a:buChar char="•"/>
            </a:pPr>
            <a:r>
              <a:rPr lang="en-US" sz="3000" dirty="0"/>
              <a:t>”Automated Testing is a software testing technique that automates the process of validating the functionality of software and ensures it meets requirements before being released into production.” (</a:t>
            </a:r>
            <a:r>
              <a:rPr lang="en-US" sz="3000" dirty="0" err="1"/>
              <a:t>Techtarget</a:t>
            </a:r>
            <a:r>
              <a:rPr lang="en-US" sz="3000" dirty="0"/>
              <a:t>, n.d., What is automate testing?” section, para. 1)</a:t>
            </a:r>
          </a:p>
          <a:p>
            <a:pPr marL="514350" indent="-514350">
              <a:buFont typeface="Arial" panose="020B0604020202020204" pitchFamily="34" charset="0"/>
              <a:buChar char="•"/>
            </a:pPr>
            <a:endParaRPr lang="en-US" sz="3000" dirty="0"/>
          </a:p>
          <a:p>
            <a:pPr marL="514350" indent="-514350">
              <a:buFont typeface="Arial" panose="020B0604020202020204" pitchFamily="34" charset="0"/>
              <a:buChar char="•"/>
            </a:pPr>
            <a:r>
              <a:rPr lang="en-US" sz="3000" dirty="0"/>
              <a:t>Purpose of automated testing is to reduce human error, save time, provide consistent and repeatable testing. </a:t>
            </a:r>
          </a:p>
          <a:p>
            <a:pPr marL="514350" indent="-514350">
              <a:buFont typeface="Arial" panose="020B0604020202020204" pitchFamily="34" charset="0"/>
              <a:buChar char="•"/>
            </a:pPr>
            <a:endParaRPr lang="en-US" sz="3000" dirty="0"/>
          </a:p>
          <a:p>
            <a:pPr marL="0" indent="0">
              <a:buFont typeface="Arial" panose="020B0604020202020204" pitchFamily="34" charset="0"/>
              <a:buNone/>
            </a:pPr>
            <a:r>
              <a:rPr lang="en-US" sz="3000" dirty="0"/>
              <a:t>3. Continuous Integration and Continuous Delivery (CI/CD)</a:t>
            </a:r>
          </a:p>
          <a:p>
            <a:pPr marL="0" indent="0">
              <a:buFont typeface="Arial" panose="020B0604020202020204" pitchFamily="34" charset="0"/>
              <a:buNone/>
            </a:pPr>
            <a:r>
              <a:rPr lang="en-US" sz="3000" dirty="0"/>
              <a:t>I selected Ci &amp; CD because they work best together to </a:t>
            </a:r>
            <a:r>
              <a:rPr lang="en-US" sz="3000" dirty="0" err="1"/>
              <a:t>streamlinesoftware</a:t>
            </a:r>
            <a:r>
              <a:rPr lang="en-US" sz="3000" dirty="0"/>
              <a:t> development and deployment. According to Amazon </a:t>
            </a:r>
          </a:p>
          <a:p>
            <a:pPr marL="0" indent="0">
              <a:buFont typeface="Arial" panose="020B0604020202020204" pitchFamily="34" charset="0"/>
              <a:buNone/>
            </a:pPr>
            <a:endParaRPr lang="en-US" sz="3000" dirty="0"/>
          </a:p>
          <a:p>
            <a:pPr marL="457200" indent="-457200">
              <a:buFont typeface="Arial" panose="020B0604020202020204" pitchFamily="34" charset="0"/>
              <a:buChar char="•"/>
            </a:pPr>
            <a:r>
              <a:rPr lang="en-US" sz="3000" dirty="0"/>
              <a:t>”Continuous delivery expands upon continuous integration by deploying all code changes to a testing environment and/or a production environment after the build stage.” </a:t>
            </a:r>
          </a:p>
          <a:p>
            <a:pPr marL="457200" indent="-457200">
              <a:buFont typeface="Arial" panose="020B0604020202020204" pitchFamily="34" charset="0"/>
              <a:buChar char="•"/>
            </a:pPr>
            <a:r>
              <a:rPr lang="en-US" sz="3000" dirty="0"/>
              <a:t>AWS, </a:t>
            </a:r>
            <a:r>
              <a:rPr lang="en-US" sz="3000" dirty="0" err="1"/>
              <a:t>nd</a:t>
            </a:r>
            <a:r>
              <a:rPr lang="en-US" sz="3000" dirty="0"/>
              <a:t>, What is Continuous Delivery?” section, para.2)</a:t>
            </a:r>
          </a:p>
          <a:p>
            <a:pPr marL="457200" indent="-457200">
              <a:buFont typeface="Arial" panose="020B0604020202020204" pitchFamily="34" charset="0"/>
              <a:buChar char="•"/>
            </a:pPr>
            <a:r>
              <a:rPr lang="en-US" sz="3000" dirty="0"/>
              <a:t>The purpose of CD is to automate and enable faster, safer deployment cycles. </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3000" dirty="0"/>
              <a:t>“Continuous Integration is a DevOps software development practice where developers regularly merge their code changes into a central repository, after which automated builds and tests are run.” </a:t>
            </a:r>
          </a:p>
          <a:p>
            <a:pPr marL="457200" indent="-457200">
              <a:buFont typeface="Arial" panose="020B0604020202020204" pitchFamily="34" charset="0"/>
              <a:buChar char="•"/>
            </a:pPr>
            <a:r>
              <a:rPr lang="en-US" sz="3000" dirty="0"/>
              <a:t>(AWS, n.d., “What is Continuous Integration?” section para. 1)</a:t>
            </a:r>
          </a:p>
          <a:p>
            <a:pPr marL="457200" indent="-457200">
              <a:buFont typeface="Arial" panose="020B0604020202020204" pitchFamily="34" charset="0"/>
              <a:buChar char="•"/>
            </a:pPr>
            <a:r>
              <a:rPr lang="en-US" sz="3000" dirty="0"/>
              <a:t>The purpose of CI is to reduce integration risk so teams can detect and correct software issues early. </a:t>
            </a:r>
          </a:p>
          <a:p>
            <a:pPr marL="514350" indent="-514350">
              <a:buFont typeface="Arial" panose="020B0604020202020204" pitchFamily="34" charset="0"/>
              <a:buChar char="•"/>
            </a:pPr>
            <a:endParaRPr lang="en-US" sz="3000" dirty="0"/>
          </a:p>
          <a:p>
            <a:pPr marL="514350" indent="-514350">
              <a:buFont typeface="Arial" panose="020B0604020202020204" pitchFamily="34" charset="0"/>
              <a:buChar char="•"/>
            </a:pPr>
            <a:endParaRPr lang="en-US" sz="3000" dirty="0"/>
          </a:p>
        </p:txBody>
      </p:sp>
      <p:sp>
        <p:nvSpPr>
          <p:cNvPr id="4" name="Slide Number Placeholder 3">
            <a:extLst>
              <a:ext uri="{FF2B5EF4-FFF2-40B4-BE49-F238E27FC236}">
                <a16:creationId xmlns:a16="http://schemas.microsoft.com/office/drawing/2014/main" id="{F7219755-1D21-9843-9111-196FEF338F14}"/>
              </a:ext>
            </a:extLst>
          </p:cNvPr>
          <p:cNvSpPr>
            <a:spLocks noGrp="1"/>
          </p:cNvSpPr>
          <p:nvPr>
            <p:ph type="sldNum" sz="quarter" idx="5"/>
          </p:nvPr>
        </p:nvSpPr>
        <p:spPr/>
        <p:txBody>
          <a:bodyPr/>
          <a:lstStyle/>
          <a:p>
            <a:fld id="{14E8D114-F70F-ED43-917A-F93E3DEBFBDF}" type="slidenum">
              <a:rPr lang="en-US" smtClean="0"/>
              <a:t>8</a:t>
            </a:fld>
            <a:endParaRPr lang="en-US"/>
          </a:p>
        </p:txBody>
      </p:sp>
    </p:spTree>
    <p:extLst>
      <p:ext uri="{BB962C8B-B14F-4D97-AF65-F5344CB8AC3E}">
        <p14:creationId xmlns:p14="http://schemas.microsoft.com/office/powerpoint/2010/main" val="2772046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184F-3A82-02DA-4A25-F47A45C66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840A7-79DD-B2C5-8D01-8510965B7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E774B-1236-A595-6526-11965CC9042A}"/>
              </a:ext>
            </a:extLst>
          </p:cNvPr>
          <p:cNvSpPr>
            <a:spLocks noGrp="1"/>
          </p:cNvSpPr>
          <p:nvPr>
            <p:ph type="body" idx="1"/>
          </p:nvPr>
        </p:nvSpPr>
        <p:spPr/>
        <p:txBody>
          <a:bodyPr/>
          <a:lstStyle/>
          <a:p>
            <a:pPr algn="l">
              <a:lnSpc>
                <a:spcPct val="150000"/>
              </a:lnSpc>
            </a:pPr>
            <a:r>
              <a:rPr lang="en-US" sz="4400" b="1" i="0" u="none" strike="noStrike" dirty="0">
                <a:solidFill>
                  <a:srgbClr val="0E101A"/>
                </a:solidFill>
                <a:effectLst/>
              </a:rPr>
              <a:t>CODE Review </a:t>
            </a:r>
          </a:p>
          <a:p>
            <a:pPr algn="l">
              <a:lnSpc>
                <a:spcPct val="150000"/>
              </a:lnSpc>
            </a:pPr>
            <a:endParaRPr lang="en-US" sz="4400" b="1" i="0" u="none" strike="noStrike" dirty="0">
              <a:solidFill>
                <a:srgbClr val="0E101A"/>
              </a:solidFill>
              <a:effectLst/>
            </a:endParaRPr>
          </a:p>
          <a:p>
            <a:pPr algn="l">
              <a:lnSpc>
                <a:spcPct val="150000"/>
              </a:lnSpc>
            </a:pPr>
            <a:r>
              <a:rPr lang="en-US" sz="4400" b="1" i="0" u="none" strike="noStrike" dirty="0">
                <a:solidFill>
                  <a:srgbClr val="0E101A"/>
                </a:solidFill>
                <a:effectLst/>
              </a:rPr>
              <a:t>WHY ITS IMPORTANT</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Code review helps developers catch mistakes early. Every member of the developer team can work and learn from each other. </a:t>
            </a:r>
          </a:p>
          <a:p>
            <a:pPr algn="l">
              <a:lnSpc>
                <a:spcPct val="150000"/>
              </a:lnSpc>
            </a:pPr>
            <a:endParaRPr lang="en-US" sz="4400" b="1" i="0" u="none" strike="noStrike" dirty="0">
              <a:solidFill>
                <a:srgbClr val="0E101A"/>
              </a:solidFill>
              <a:effectLst/>
            </a:endParaRPr>
          </a:p>
          <a:p>
            <a:pPr algn="l">
              <a:lnSpc>
                <a:spcPct val="150000"/>
              </a:lnSpc>
            </a:pPr>
            <a:r>
              <a:rPr lang="en-US" sz="4400" b="1" i="0" u="none" strike="noStrike" dirty="0">
                <a:solidFill>
                  <a:srgbClr val="0E101A"/>
                </a:solidFill>
                <a:effectLst/>
              </a:rPr>
              <a:t>EXAMPLE</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At Google, they call it the "pre-commit code review" </a:t>
            </a:r>
          </a:p>
          <a:p>
            <a:pPr algn="l">
              <a:lnSpc>
                <a:spcPct val="150000"/>
              </a:lnSpc>
            </a:pPr>
            <a:r>
              <a:rPr lang="en-US" sz="4400" b="0" i="1" u="none" strike="noStrike" dirty="0">
                <a:solidFill>
                  <a:srgbClr val="0E101A"/>
                </a:solidFill>
                <a:effectLst/>
              </a:rPr>
              <a:t>"Google requires code review for almost every code change to the codebase… A well-designed code review process… provides the following benefits: checking code correctness, ensuring comprehension, enforcing consistency, promoting team ownership, enabling knowledge sharing, and maintaining a historical record of changes."</a:t>
            </a:r>
            <a:endParaRPr lang="en-US" sz="4400" b="0" i="0" u="none" strike="noStrike" dirty="0">
              <a:solidFill>
                <a:srgbClr val="0E101A"/>
              </a:solidFill>
              <a:effectLst/>
            </a:endParaRPr>
          </a:p>
          <a:p>
            <a:pPr algn="l">
              <a:lnSpc>
                <a:spcPct val="150000"/>
              </a:lnSpc>
            </a:pPr>
            <a:r>
              <a:rPr lang="en-US" sz="4400" b="0" i="1" u="none" strike="noStrike" dirty="0">
                <a:solidFill>
                  <a:srgbClr val="0E101A"/>
                </a:solidFill>
                <a:effectLst/>
              </a:rPr>
              <a:t>(</a:t>
            </a:r>
            <a:r>
              <a:rPr lang="en-US" sz="4400" b="0" i="1" u="none" strike="noStrike" dirty="0" err="1">
                <a:solidFill>
                  <a:srgbClr val="0E101A"/>
                </a:solidFill>
                <a:effectLst/>
              </a:rPr>
              <a:t>Manshreck</a:t>
            </a:r>
            <a:r>
              <a:rPr lang="en-US" sz="4400" b="0" i="1" u="none" strike="noStrike" dirty="0">
                <a:solidFill>
                  <a:srgbClr val="0E101A"/>
                </a:solidFill>
                <a:effectLst/>
              </a:rPr>
              <a:t> &amp; Sadowski, 2021, Chapter 9, p. 15)</a:t>
            </a:r>
            <a:endParaRPr lang="en-US" sz="4400" b="0" i="0" u="none" strike="noStrike" dirty="0">
              <a:solidFill>
                <a:srgbClr val="0E101A"/>
              </a:solidFill>
              <a:effectLst/>
            </a:endParaRPr>
          </a:p>
          <a:p>
            <a:pPr algn="l">
              <a:lnSpc>
                <a:spcPct val="150000"/>
              </a:lnSpc>
            </a:pPr>
            <a:r>
              <a:rPr lang="en-US" sz="4400" b="0" i="0" u="none" strike="noStrike" dirty="0">
                <a:solidFill>
                  <a:srgbClr val="0E101A"/>
                </a:solidFill>
                <a:effectLst/>
              </a:rPr>
              <a:t>Software engineering at Google book. </a:t>
            </a:r>
          </a:p>
          <a:p>
            <a:pPr marL="514350" indent="-514350">
              <a:lnSpc>
                <a:spcPct val="150000"/>
              </a:lnSpc>
              <a:buFont typeface="Arial" panose="020B0604020202020204" pitchFamily="34" charset="0"/>
              <a:buChar char="•"/>
            </a:pPr>
            <a:endParaRPr lang="en-US" sz="3000" dirty="0"/>
          </a:p>
          <a:p>
            <a:pPr marL="514350" indent="-514350">
              <a:lnSpc>
                <a:spcPct val="150000"/>
              </a:lnSpc>
              <a:buFont typeface="Arial" panose="020B0604020202020204" pitchFamily="34" charset="0"/>
              <a:buChar char="•"/>
            </a:pPr>
            <a:endParaRPr lang="en-US" sz="3000" dirty="0"/>
          </a:p>
          <a:p>
            <a:pPr marL="514350" indent="-514350">
              <a:lnSpc>
                <a:spcPct val="150000"/>
              </a:lnSpc>
              <a:buFont typeface="+mj-lt"/>
              <a:buAutoNum type="arabicPeriod"/>
            </a:pPr>
            <a:endParaRPr lang="en-US" sz="3000" dirty="0"/>
          </a:p>
          <a:p>
            <a:pPr marL="0" indent="0">
              <a:lnSpc>
                <a:spcPct val="150000"/>
              </a:lnSpc>
              <a:buFont typeface="+mj-lt"/>
              <a:buNone/>
            </a:pPr>
            <a:r>
              <a:rPr lang="en-US" sz="3000" dirty="0"/>
              <a:t>2. </a:t>
            </a:r>
            <a:r>
              <a:rPr lang="en-US" sz="4000" b="1" dirty="0"/>
              <a:t>Automate Testing </a:t>
            </a:r>
          </a:p>
          <a:p>
            <a:pPr marL="457200" indent="-457200">
              <a:lnSpc>
                <a:spcPct val="150000"/>
              </a:lnSpc>
              <a:buFont typeface="Arial" panose="020B0604020202020204" pitchFamily="34" charset="0"/>
              <a:buChar char="•"/>
            </a:pPr>
            <a:endParaRPr lang="en-US" sz="3000" dirty="0"/>
          </a:p>
          <a:p>
            <a:pPr marL="0" indent="0">
              <a:lnSpc>
                <a:spcPct val="150000"/>
              </a:lnSpc>
              <a:buFont typeface="Arial" panose="020B0604020202020204" pitchFamily="34" charset="0"/>
              <a:buNone/>
            </a:pPr>
            <a:r>
              <a:rPr lang="en-US" sz="3000" b="1" dirty="0"/>
              <a:t>WHY ITS IMPORTANT: </a:t>
            </a:r>
          </a:p>
          <a:p>
            <a:pPr marL="457200" indent="-457200">
              <a:lnSpc>
                <a:spcPct val="150000"/>
              </a:lnSpc>
              <a:buFont typeface="Arial" panose="020B0604020202020204" pitchFamily="34" charset="0"/>
              <a:buChar char="•"/>
            </a:pPr>
            <a:r>
              <a:rPr lang="en-US" sz="3000" dirty="0"/>
              <a:t>Automated Testing improves the software development process. It allows the development team to work faster and make fewer mistakes. Therefore, it saves times and cuts cost for your company. </a:t>
            </a:r>
          </a:p>
          <a:p>
            <a:pPr marL="0" indent="0">
              <a:lnSpc>
                <a:spcPct val="150000"/>
              </a:lnSpc>
              <a:buFont typeface="Arial" panose="020B0604020202020204" pitchFamily="34" charset="0"/>
              <a:buNone/>
            </a:pPr>
            <a:r>
              <a:rPr lang="en-US" sz="3000" b="1" dirty="0"/>
              <a:t>EXAMPLE : </a:t>
            </a:r>
          </a:p>
          <a:p>
            <a:pPr marL="457200" indent="-457200">
              <a:lnSpc>
                <a:spcPct val="150000"/>
              </a:lnSpc>
              <a:buFont typeface="Arial" panose="020B0604020202020204" pitchFamily="34" charset="0"/>
              <a:buChar char="•"/>
            </a:pPr>
            <a:r>
              <a:rPr lang="en-US" sz="3000" dirty="0"/>
              <a:t>I will use my past Continuous Integration(CI) and Continuous Delivery(CD) example. At Amazon, automated testing is built in the CI/CD process. Automated testing runs after a developer submits new code to add a website feature. The test checks for any software issues, such as bugs. This process takes place before the software update goes to live production. </a:t>
            </a:r>
          </a:p>
          <a:p>
            <a:pPr marL="457200" indent="-457200">
              <a:lnSpc>
                <a:spcPct val="150000"/>
              </a:lnSpc>
              <a:buFont typeface="Arial" panose="020B0604020202020204" pitchFamily="34" charset="0"/>
              <a:buChar char="•"/>
            </a:pPr>
            <a:endParaRPr lang="en-US" sz="3000" dirty="0"/>
          </a:p>
          <a:p>
            <a:pPr marL="457200" indent="-457200">
              <a:lnSpc>
                <a:spcPct val="150000"/>
              </a:lnSpc>
              <a:buFont typeface="Arial" panose="020B0604020202020204" pitchFamily="34" charset="0"/>
              <a:buChar char="•"/>
            </a:pPr>
            <a:r>
              <a:rPr lang="en-US" sz="3000" dirty="0"/>
              <a:t>Automated testing reduces manual labor and human error. Therefore, it saves money and time for Amazon. It also benefits the customer experience because updates are release more efficiently.  </a:t>
            </a:r>
          </a:p>
          <a:p>
            <a:pPr marL="0" indent="0">
              <a:lnSpc>
                <a:spcPct val="150000"/>
              </a:lnSpc>
              <a:buFont typeface="+mj-lt"/>
              <a:buNone/>
            </a:pPr>
            <a:endParaRPr lang="en-US" sz="3000" dirty="0"/>
          </a:p>
          <a:p>
            <a:pPr marL="0" indent="0">
              <a:lnSpc>
                <a:spcPct val="150000"/>
              </a:lnSpc>
              <a:buFont typeface="+mj-lt"/>
              <a:buNone/>
            </a:pPr>
            <a:endParaRPr lang="en-US" sz="3000" dirty="0"/>
          </a:p>
          <a:p>
            <a:pPr algn="l">
              <a:lnSpc>
                <a:spcPct val="150000"/>
              </a:lnSpc>
            </a:pPr>
            <a:endParaRPr lang="en-US" sz="4400" b="1" i="0" u="none" strike="noStrike" dirty="0">
              <a:solidFill>
                <a:srgbClr val="0E101A"/>
              </a:solidFill>
              <a:effectLst/>
            </a:endParaRPr>
          </a:p>
          <a:p>
            <a:pPr algn="l">
              <a:lnSpc>
                <a:spcPct val="150000"/>
              </a:lnSpc>
            </a:pPr>
            <a:r>
              <a:rPr lang="en-US" sz="4400" b="1" i="0" u="none" strike="noStrike" dirty="0">
                <a:solidFill>
                  <a:srgbClr val="0E101A"/>
                </a:solidFill>
                <a:effectLst/>
              </a:rPr>
              <a:t>Continuous Integration (CI) and Continuous Delivery(CD) </a:t>
            </a:r>
          </a:p>
          <a:p>
            <a:pPr algn="l">
              <a:lnSpc>
                <a:spcPct val="150000"/>
              </a:lnSpc>
            </a:pPr>
            <a:endParaRPr lang="en-US" sz="4400" b="0" i="0" u="none" strike="noStrike" dirty="0">
              <a:solidFill>
                <a:srgbClr val="0E101A"/>
              </a:solidFill>
              <a:effectLst/>
            </a:endParaRPr>
          </a:p>
          <a:p>
            <a:pPr algn="l">
              <a:lnSpc>
                <a:spcPct val="150000"/>
              </a:lnSpc>
            </a:pPr>
            <a:endParaRPr lang="en-US" sz="4400" b="1" i="0" u="none" strike="noStrike" dirty="0">
              <a:solidFill>
                <a:srgbClr val="0E101A"/>
              </a:solidFill>
              <a:effectLst/>
            </a:endParaRPr>
          </a:p>
          <a:p>
            <a:pPr algn="l">
              <a:lnSpc>
                <a:spcPct val="150000"/>
              </a:lnSpc>
            </a:pPr>
            <a:r>
              <a:rPr lang="en-US" sz="4400" b="1" i="0" u="none" strike="noStrike" dirty="0">
                <a:solidFill>
                  <a:srgbClr val="0E101A"/>
                </a:solidFill>
                <a:effectLst/>
              </a:rPr>
              <a:t>WHY ITS IMPORTANT</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are used together because they are most effective in improving the software quality process. They help software teams work more efficiently and catch issues earlier in development. On the customer side, the results are smoother experiences with minimal disruptions.</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CI (Continuous Integration) gets developers to merge code into a central repository regularly. Then, it is automatically compiled and tested using pre-written scripts. The CI process helps detect bugs and other integration issues before production.  </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Complied means to transform human readable source code into machine readable instruction. Like Python code into binary language.</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 CD (Continuous Delivery) automatically prepares approved, tested code to be released. It means the software is always in already to </a:t>
            </a:r>
            <a:r>
              <a:rPr lang="en-US" sz="4400" b="0" i="0" u="none" strike="noStrike" dirty="0" err="1">
                <a:solidFill>
                  <a:srgbClr val="0E101A"/>
                </a:solidFill>
                <a:effectLst/>
              </a:rPr>
              <a:t>lauch</a:t>
            </a:r>
            <a:r>
              <a:rPr lang="en-US" sz="4400" b="0" i="0" u="none" strike="noStrike" dirty="0">
                <a:solidFill>
                  <a:srgbClr val="0E101A"/>
                </a:solidFill>
                <a:effectLst/>
              </a:rPr>
              <a:t> state. The updates go straight to the testing environment or live production without manual steps. </a:t>
            </a:r>
          </a:p>
          <a:p>
            <a:pPr marL="571500" indent="-571500" algn="l">
              <a:lnSpc>
                <a:spcPct val="150000"/>
              </a:lnSpc>
              <a:buFont typeface="Arial" panose="020B0604020202020204" pitchFamily="34" charset="0"/>
              <a:buChar char="•"/>
            </a:pPr>
            <a:r>
              <a:rPr lang="en-US" sz="4400" b="0" i="0" u="none" strike="noStrike" dirty="0">
                <a:solidFill>
                  <a:srgbClr val="0E101A"/>
                </a:solidFill>
                <a:effectLst/>
              </a:rPr>
              <a:t>Together CI/CD, deliver a faster, smoother, and more reliable development cycle for engineers. For customers, they provide a seamless, secure, and updated experience.</a:t>
            </a:r>
          </a:p>
          <a:p>
            <a:pPr marL="571500" indent="-571500" algn="l">
              <a:lnSpc>
                <a:spcPct val="150000"/>
              </a:lnSpc>
              <a:buFont typeface="Arial" panose="020B0604020202020204" pitchFamily="34" charset="0"/>
              <a:buChar char="•"/>
            </a:pPr>
            <a:endParaRPr lang="en-US" sz="4400" b="0" i="0" u="none" strike="noStrike" dirty="0">
              <a:solidFill>
                <a:srgbClr val="0E101A"/>
              </a:solidFill>
              <a:effectLst/>
            </a:endParaRPr>
          </a:p>
          <a:p>
            <a:pPr algn="l">
              <a:lnSpc>
                <a:spcPct val="150000"/>
              </a:lnSpc>
            </a:pPr>
            <a:r>
              <a:rPr lang="en-US" sz="4400" b="1" i="0" u="none" strike="noStrike" dirty="0">
                <a:solidFill>
                  <a:srgbClr val="0E101A"/>
                </a:solidFill>
                <a:effectLst/>
              </a:rPr>
              <a:t>EXAMPLE:</a:t>
            </a:r>
            <a:endParaRPr lang="en-US" sz="4400" b="0" i="0" u="none" strike="noStrike" dirty="0">
              <a:solidFill>
                <a:srgbClr val="0E101A"/>
              </a:solidFill>
              <a:effectLst/>
            </a:endParaRPr>
          </a:p>
          <a:p>
            <a:pPr algn="l">
              <a:lnSpc>
                <a:spcPct val="150000"/>
              </a:lnSpc>
            </a:pPr>
            <a:r>
              <a:rPr lang="en-US" sz="4400" b="0" i="0" u="none" strike="noStrike" dirty="0">
                <a:solidFill>
                  <a:srgbClr val="0E101A"/>
                </a:solidFill>
                <a:effectLst/>
              </a:rPr>
              <a:t>Amazon uses CI/CD to update website features. Developers are constantly developing better product recommendations, checkout speed, or security. </a:t>
            </a:r>
          </a:p>
          <a:p>
            <a:pPr algn="l">
              <a:lnSpc>
                <a:spcPct val="150000"/>
              </a:lnSpc>
            </a:pPr>
            <a:r>
              <a:rPr lang="en-US" sz="4400" b="0" i="0" u="none" strike="noStrike" dirty="0">
                <a:solidFill>
                  <a:srgbClr val="0E101A"/>
                </a:solidFill>
                <a:effectLst/>
              </a:rPr>
              <a:t>Continuous Integration starts when the developer commits new code. The code is stored in a shared repository, compiled, and tested. In this phase, the developers can identify bugs or integration issues. </a:t>
            </a:r>
          </a:p>
          <a:p>
            <a:pPr algn="l">
              <a:lnSpc>
                <a:spcPct val="150000"/>
              </a:lnSpc>
            </a:pPr>
            <a:r>
              <a:rPr lang="en-US" sz="4400" b="0" i="0" u="none" strike="noStrike" dirty="0">
                <a:solidFill>
                  <a:srgbClr val="0E101A"/>
                </a:solidFill>
                <a:effectLst/>
              </a:rPr>
              <a:t>Continuous Delivery(CD) takes if from there once the code passes testing. CD automatically prepares the update for production. Since it is automated, Amazon can push updates quickly or multiple times per day. The benefit is minimal or no service interruption or downtime.</a:t>
            </a:r>
          </a:p>
          <a:p>
            <a:pPr algn="l">
              <a:lnSpc>
                <a:spcPct val="150000"/>
              </a:lnSpc>
            </a:pPr>
            <a:r>
              <a:rPr lang="en-US" sz="4400" b="0" i="0" u="none" strike="noStrike" dirty="0">
                <a:solidFill>
                  <a:srgbClr val="0E101A"/>
                </a:solidFill>
                <a:effectLst/>
              </a:rPr>
              <a:t>Continuous Integration and Continuous Delivery help Amazon deliver updates faster and with fewer errors. In addition, customers benefit from a smooth, secure, and updated experience. </a:t>
            </a:r>
          </a:p>
          <a:p>
            <a:pPr marL="514350" indent="-514350">
              <a:buFont typeface="Arial" panose="020B0604020202020204" pitchFamily="34" charset="0"/>
              <a:buChar char="•"/>
            </a:pPr>
            <a:endParaRPr lang="en-US" sz="3000" dirty="0"/>
          </a:p>
        </p:txBody>
      </p:sp>
      <p:sp>
        <p:nvSpPr>
          <p:cNvPr id="4" name="Slide Number Placeholder 3">
            <a:extLst>
              <a:ext uri="{FF2B5EF4-FFF2-40B4-BE49-F238E27FC236}">
                <a16:creationId xmlns:a16="http://schemas.microsoft.com/office/drawing/2014/main" id="{07001044-4CDB-3025-C0CF-FA1334CB3A0A}"/>
              </a:ext>
            </a:extLst>
          </p:cNvPr>
          <p:cNvSpPr>
            <a:spLocks noGrp="1"/>
          </p:cNvSpPr>
          <p:nvPr>
            <p:ph type="sldNum" sz="quarter" idx="5"/>
          </p:nvPr>
        </p:nvSpPr>
        <p:spPr/>
        <p:txBody>
          <a:bodyPr/>
          <a:lstStyle/>
          <a:p>
            <a:fld id="{14E8D114-F70F-ED43-917A-F93E3DEBFBDF}" type="slidenum">
              <a:rPr lang="en-US" smtClean="0"/>
              <a:t>9</a:t>
            </a:fld>
            <a:endParaRPr lang="en-US"/>
          </a:p>
        </p:txBody>
      </p:sp>
    </p:spTree>
    <p:extLst>
      <p:ext uri="{BB962C8B-B14F-4D97-AF65-F5344CB8AC3E}">
        <p14:creationId xmlns:p14="http://schemas.microsoft.com/office/powerpoint/2010/main" val="382510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iso25000.com/index.php/en/iso-25000-standards/iso-25010" TargetMode="External"/><Relationship Id="rId13" Type="http://schemas.openxmlformats.org/officeDocument/2006/relationships/hyperlink" Target="https://aws.amazon.com/devops/continuous-integration/" TargetMode="External"/><Relationship Id="rId3" Type="http://schemas.openxmlformats.org/officeDocument/2006/relationships/slideLayout" Target="../slideLayouts/slideLayout7.xml"/><Relationship Id="rId7" Type="http://schemas.openxmlformats.org/officeDocument/2006/relationships/hyperlink" Target="https://www.geeksforgeeks.org/software-engineering-software-quality/" TargetMode="External"/><Relationship Id="rId12" Type="http://schemas.openxmlformats.org/officeDocument/2006/relationships/hyperlink" Target="https://www.techtarget.com/searchsoftwarequality/definition/automated-software-testing"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11" Type="http://schemas.openxmlformats.org/officeDocument/2006/relationships/hyperlink" Target="https://learning.oreilly.com/library/view/software-engineering-at/9781492082781/ch09.html" TargetMode="External"/><Relationship Id="rId5" Type="http://schemas.openxmlformats.org/officeDocument/2006/relationships/image" Target="../media/image1.png"/><Relationship Id="rId15" Type="http://schemas.openxmlformats.org/officeDocument/2006/relationships/image" Target="../media/image7.png"/><Relationship Id="rId10" Type="http://schemas.openxmlformats.org/officeDocument/2006/relationships/hyperlink" Target="https://www.ibm.com/think/topics/software-testing" TargetMode="External"/><Relationship Id="rId4" Type="http://schemas.openxmlformats.org/officeDocument/2006/relationships/notesSlide" Target="../notesSlides/notesSlide10.xml"/><Relationship Id="rId9" Type="http://schemas.openxmlformats.org/officeDocument/2006/relationships/hyperlink" Target="https://www.geeksforgeeks.org/software-testing-basics/" TargetMode="External"/><Relationship Id="rId14" Type="http://schemas.openxmlformats.org/officeDocument/2006/relationships/hyperlink" Target="https://aws.amazon.com/devops/continuous-delivery/"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p:cNvGrpSpPr/>
        <p:nvPr/>
      </p:nvGrpSpPr>
      <p:grpSpPr>
        <a:xfrm>
          <a:off x="0" y="0"/>
          <a:ext cx="0" cy="0"/>
          <a:chOff x="0" y="0"/>
          <a:chExt cx="0" cy="0"/>
        </a:xfrm>
      </p:grpSpPr>
      <p:sp>
        <p:nvSpPr>
          <p:cNvPr id="2" name="Freeform 2"/>
          <p:cNvSpPr/>
          <p:nvPr/>
        </p:nvSpPr>
        <p:spPr>
          <a:xfrm rot="-722575">
            <a:off x="7846541" y="-3643823"/>
            <a:ext cx="6286050" cy="6286050"/>
          </a:xfrm>
          <a:custGeom>
            <a:avLst/>
            <a:gdLst/>
            <a:ahLst/>
            <a:cxnLst/>
            <a:rect l="l" t="t" r="r" b="b"/>
            <a:pathLst>
              <a:path w="6286050" h="6286050">
                <a:moveTo>
                  <a:pt x="0" y="0"/>
                </a:moveTo>
                <a:lnTo>
                  <a:pt x="6286049" y="0"/>
                </a:lnTo>
                <a:lnTo>
                  <a:pt x="6286049"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TextBox 3"/>
          <p:cNvSpPr txBox="1"/>
          <p:nvPr/>
        </p:nvSpPr>
        <p:spPr>
          <a:xfrm>
            <a:off x="7764074" y="3238353"/>
            <a:ext cx="9871436" cy="2954014"/>
          </a:xfrm>
          <a:prstGeom prst="rect">
            <a:avLst/>
          </a:prstGeom>
        </p:spPr>
        <p:txBody>
          <a:bodyPr lIns="0" tIns="0" rIns="0" bIns="0" rtlCol="0" anchor="t">
            <a:spAutoFit/>
          </a:bodyPr>
          <a:lstStyle/>
          <a:p>
            <a:pPr algn="ctr">
              <a:lnSpc>
                <a:spcPts val="11543"/>
              </a:lnSpc>
            </a:pPr>
            <a:r>
              <a:rPr lang="en-US" sz="9700" b="1" spc="291" dirty="0">
                <a:solidFill>
                  <a:srgbClr val="FFFFFF"/>
                </a:solidFill>
                <a:latin typeface="Roca Two Ultra-Bold"/>
                <a:ea typeface="Roca Two Ultra-Bold"/>
                <a:cs typeface="Roca Two Ultra-Bold"/>
                <a:sym typeface="Roca Two Ultra-Bold"/>
              </a:rPr>
              <a:t>SOFTWARE </a:t>
            </a:r>
          </a:p>
          <a:p>
            <a:pPr algn="ctr">
              <a:lnSpc>
                <a:spcPts val="11543"/>
              </a:lnSpc>
            </a:pPr>
            <a:r>
              <a:rPr lang="en-US" sz="9700" b="1" spc="291" dirty="0">
                <a:solidFill>
                  <a:srgbClr val="FFFFFF"/>
                </a:solidFill>
                <a:latin typeface="Roca Two Ultra-Bold"/>
                <a:ea typeface="Roca Two Ultra-Bold"/>
                <a:cs typeface="Roca Two Ultra-Bold"/>
                <a:sym typeface="Roca Two Ultra-Bold"/>
              </a:rPr>
              <a:t>QUALITY</a:t>
            </a:r>
          </a:p>
        </p:txBody>
      </p:sp>
      <p:sp>
        <p:nvSpPr>
          <p:cNvPr id="4" name="TextBox 4"/>
          <p:cNvSpPr txBox="1"/>
          <p:nvPr/>
        </p:nvSpPr>
        <p:spPr>
          <a:xfrm>
            <a:off x="8687477" y="6263558"/>
            <a:ext cx="8024630" cy="756617"/>
          </a:xfrm>
          <a:prstGeom prst="rect">
            <a:avLst/>
          </a:prstGeom>
        </p:spPr>
        <p:txBody>
          <a:bodyPr lIns="0" tIns="0" rIns="0" bIns="0" rtlCol="0" anchor="t">
            <a:spAutoFit/>
          </a:bodyPr>
          <a:lstStyle/>
          <a:p>
            <a:pPr algn="ctr">
              <a:lnSpc>
                <a:spcPts val="5906"/>
              </a:lnSpc>
              <a:spcBef>
                <a:spcPct val="0"/>
              </a:spcBef>
            </a:pPr>
            <a:r>
              <a:rPr lang="en-US" sz="4218" dirty="0">
                <a:solidFill>
                  <a:srgbClr val="FFFFFF"/>
                </a:solidFill>
                <a:latin typeface="Roca Two"/>
                <a:ea typeface="Roca Two"/>
                <a:cs typeface="Roca Two"/>
                <a:sym typeface="Roca Two"/>
              </a:rPr>
              <a:t>Let's learn about IT!</a:t>
            </a:r>
          </a:p>
        </p:txBody>
      </p:sp>
      <p:sp>
        <p:nvSpPr>
          <p:cNvPr id="5" name="Freeform 5"/>
          <p:cNvSpPr/>
          <p:nvPr/>
        </p:nvSpPr>
        <p:spPr>
          <a:xfrm rot="-1801374">
            <a:off x="11675076" y="7490644"/>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678564">
            <a:off x="-625635" y="1430293"/>
            <a:ext cx="9415423" cy="7426415"/>
          </a:xfrm>
          <a:custGeom>
            <a:avLst/>
            <a:gdLst/>
            <a:ahLst/>
            <a:cxnLst/>
            <a:rect l="l" t="t" r="r" b="b"/>
            <a:pathLst>
              <a:path w="9415423" h="7426415">
                <a:moveTo>
                  <a:pt x="0" y="0"/>
                </a:moveTo>
                <a:lnTo>
                  <a:pt x="9415423" y="0"/>
                </a:lnTo>
                <a:lnTo>
                  <a:pt x="9415423" y="7426414"/>
                </a:lnTo>
                <a:lnTo>
                  <a:pt x="0" y="74264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9" name="Video 8">
            <a:extLst>
              <a:ext uri="{FF2B5EF4-FFF2-40B4-BE49-F238E27FC236}">
                <a16:creationId xmlns:a16="http://schemas.microsoft.com/office/drawing/2014/main" id="{D4342DA8-45A9-6A84-EA21-C300FE077A37}"/>
              </a:ext>
            </a:extLst>
          </p:cNvPr>
          <p:cNvPicPr>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rcRect l="21875" r="21875"/>
          <a:stretch>
            <a:fillRect/>
          </a:stretch>
        </p:blipFill>
        <p:spPr>
          <a:xfrm>
            <a:off x="15078456" y="7077456"/>
            <a:ext cx="3086100" cy="3086100"/>
          </a:xfrm>
          <a:prstGeom prst="ellipse">
            <a:avLst/>
          </a:prstGeom>
        </p:spPr>
      </p:pic>
      <p:pic>
        <p:nvPicPr>
          <p:cNvPr id="10" name="Audio 9">
            <a:extLst>
              <a:ext uri="{FF2B5EF4-FFF2-40B4-BE49-F238E27FC236}">
                <a16:creationId xmlns:a16="http://schemas.microsoft.com/office/drawing/2014/main" id="{DB66E172-CE09-A090-EEA6-5630D0DB5AE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09"/>
    </mc:Choice>
    <mc:Fallback xmlns="">
      <p:transition spd="slow" advTm="9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18995C51-479F-F821-66EA-14674E01101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D6A5610-DB3B-D0A0-5983-AF1557168E57}"/>
              </a:ext>
            </a:extLst>
          </p:cNvPr>
          <p:cNvSpPr txBox="1"/>
          <p:nvPr/>
        </p:nvSpPr>
        <p:spPr>
          <a:xfrm>
            <a:off x="10215258" y="-337493"/>
            <a:ext cx="12058862" cy="11783305"/>
          </a:xfrm>
          <a:prstGeom prst="rect">
            <a:avLst/>
          </a:prstGeom>
        </p:spPr>
        <p:txBody>
          <a:bodyPr lIns="50800" tIns="50800" rIns="50800" bIns="50800" rtlCol="0" anchor="ctr"/>
          <a:lstStyle/>
          <a:p>
            <a:pPr algn="ctr">
              <a:lnSpc>
                <a:spcPts val="2659"/>
              </a:lnSpc>
              <a:spcBef>
                <a:spcPct val="0"/>
              </a:spcBef>
            </a:pPr>
            <a:endParaRPr/>
          </a:p>
        </p:txBody>
      </p:sp>
      <p:sp>
        <p:nvSpPr>
          <p:cNvPr id="11" name="Freeform 11">
            <a:extLst>
              <a:ext uri="{FF2B5EF4-FFF2-40B4-BE49-F238E27FC236}">
                <a16:creationId xmlns:a16="http://schemas.microsoft.com/office/drawing/2014/main" id="{697F65E9-460B-9374-141F-DD5AC39439FB}"/>
              </a:ext>
            </a:extLst>
          </p:cNvPr>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68FB6EE6-C490-6625-0DB0-78AEECB48CF4}"/>
              </a:ext>
            </a:extLst>
          </p:cNvPr>
          <p:cNvSpPr/>
          <p:nvPr/>
        </p:nvSpPr>
        <p:spPr>
          <a:xfrm rot="-1801374">
            <a:off x="4929718" y="-3756912"/>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561E80F-4882-5A55-0858-57218ECB1205}"/>
              </a:ext>
            </a:extLst>
          </p:cNvPr>
          <p:cNvSpPr txBox="1"/>
          <p:nvPr/>
        </p:nvSpPr>
        <p:spPr>
          <a:xfrm>
            <a:off x="554673" y="-261403"/>
            <a:ext cx="7874655" cy="1448858"/>
          </a:xfrm>
          <a:prstGeom prst="rect">
            <a:avLst/>
          </a:prstGeom>
        </p:spPr>
        <p:txBody>
          <a:bodyPr wrap="square"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 REFERENCES</a:t>
            </a:r>
          </a:p>
        </p:txBody>
      </p:sp>
      <p:sp>
        <p:nvSpPr>
          <p:cNvPr id="2" name="TextBox 13">
            <a:extLst>
              <a:ext uri="{FF2B5EF4-FFF2-40B4-BE49-F238E27FC236}">
                <a16:creationId xmlns:a16="http://schemas.microsoft.com/office/drawing/2014/main" id="{5D6E57B4-144F-0CD1-6A01-C5E5A8E9A553}"/>
              </a:ext>
            </a:extLst>
          </p:cNvPr>
          <p:cNvSpPr txBox="1"/>
          <p:nvPr/>
        </p:nvSpPr>
        <p:spPr>
          <a:xfrm>
            <a:off x="633775" y="961363"/>
            <a:ext cx="16684516" cy="9185592"/>
          </a:xfrm>
          <a:prstGeom prst="rect">
            <a:avLst/>
          </a:prstGeom>
        </p:spPr>
        <p:txBody>
          <a:bodyPr wrap="square" lIns="0" tIns="0" rIns="0" bIns="0" rtlCol="0" anchor="t">
            <a:spAutoFit/>
          </a:bodyPr>
          <a:lstStyle/>
          <a:p>
            <a:pPr algn="l">
              <a:buFont typeface="+mj-lt"/>
              <a:buAutoNum type="arabicPeriod"/>
            </a:pPr>
            <a:r>
              <a:rPr lang="en-US" sz="3000" b="0" i="0" u="none" strike="noStrike" dirty="0">
                <a:effectLst/>
                <a:latin typeface="Aptos" panose="020B0004020202020204" pitchFamily="34" charset="0"/>
              </a:rPr>
              <a:t>IEEE Computer Society. (2024). </a:t>
            </a:r>
            <a:r>
              <a:rPr lang="en-US" sz="3000" b="0" i="1" u="none" strike="noStrike" dirty="0">
                <a:effectLst/>
                <a:latin typeface="Aptos" panose="020B0004020202020204" pitchFamily="34" charset="0"/>
              </a:rPr>
              <a:t>Guide to the Software Engineering Body of Knowledge (SWEBOK Guide V4.0)</a:t>
            </a:r>
            <a:r>
              <a:rPr lang="en-US" sz="3000" b="0" i="0" u="none" strike="noStrike" dirty="0">
                <a:effectLst/>
                <a:latin typeface="Aptos" panose="020B0004020202020204" pitchFamily="34" charset="0"/>
              </a:rPr>
              <a:t>. IEEE.</a:t>
            </a:r>
          </a:p>
          <a:p>
            <a:pPr algn="l">
              <a:buFont typeface="+mj-lt"/>
              <a:buAutoNum type="arabicPeriod"/>
            </a:pPr>
            <a:r>
              <a:rPr lang="en-US" sz="3000" b="0" i="0" u="none" strike="noStrike" dirty="0" err="1">
                <a:effectLst/>
                <a:latin typeface="Aptos" panose="020B0004020202020204" pitchFamily="34" charset="0"/>
              </a:rPr>
              <a:t>GeeksforGeeks</a:t>
            </a:r>
            <a:r>
              <a:rPr lang="en-US" sz="3000" b="0" i="0" u="none" strike="noStrike" dirty="0">
                <a:effectLst/>
                <a:latin typeface="Aptos" panose="020B0004020202020204" pitchFamily="34" charset="0"/>
              </a:rPr>
              <a:t>. (n.d.). </a:t>
            </a:r>
            <a:r>
              <a:rPr lang="en-US" sz="3000" b="0" i="1" u="none" strike="noStrike" dirty="0">
                <a:effectLst/>
                <a:latin typeface="Aptos" panose="020B0004020202020204" pitchFamily="34" charset="0"/>
              </a:rPr>
              <a:t>Software Engineering | Software Quality</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7"/>
              </a:rPr>
              <a:t>https://www.geeksforgeeks.org/software-engineering-software-quality/</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a:effectLst/>
                <a:latin typeface="Aptos" panose="020B0004020202020204" pitchFamily="34" charset="0"/>
              </a:rPr>
              <a:t>International Organization for Standardization. (n.d.). </a:t>
            </a:r>
            <a:r>
              <a:rPr lang="en-US" sz="3000" b="0" i="1" u="none" strike="noStrike" dirty="0">
                <a:effectLst/>
                <a:latin typeface="Aptos" panose="020B0004020202020204" pitchFamily="34" charset="0"/>
              </a:rPr>
              <a:t>ISO/IEC 25010: Software Quality Model Overview</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8"/>
              </a:rPr>
              <a:t>https://iso25000.com/index.php/en/iso-25000-standards/iso-25010</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err="1">
                <a:effectLst/>
                <a:latin typeface="Aptos" panose="020B0004020202020204" pitchFamily="34" charset="0"/>
              </a:rPr>
              <a:t>GeeksforGeeks</a:t>
            </a:r>
            <a:r>
              <a:rPr lang="en-US" sz="3000" b="0" i="0" u="none" strike="noStrike" dirty="0">
                <a:effectLst/>
                <a:latin typeface="Aptos" panose="020B0004020202020204" pitchFamily="34" charset="0"/>
              </a:rPr>
              <a:t>. (n.d.). </a:t>
            </a:r>
            <a:r>
              <a:rPr lang="en-US" sz="3000" b="0" i="1" u="none" strike="noStrike" dirty="0">
                <a:effectLst/>
                <a:latin typeface="Aptos" panose="020B0004020202020204" pitchFamily="34" charset="0"/>
              </a:rPr>
              <a:t>Software testing basics</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9"/>
              </a:rPr>
              <a:t>https://www.geeksforgeeks.org/software-testing-basics/</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a:effectLst/>
                <a:latin typeface="Aptos" panose="020B0004020202020204" pitchFamily="34" charset="0"/>
              </a:rPr>
              <a:t>IBM. (n.d.). </a:t>
            </a:r>
            <a:r>
              <a:rPr lang="en-US" sz="3000" b="0" i="1" u="none" strike="noStrike" dirty="0">
                <a:effectLst/>
                <a:latin typeface="Aptos" panose="020B0004020202020204" pitchFamily="34" charset="0"/>
              </a:rPr>
              <a:t>What is software testing?</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10"/>
              </a:rPr>
              <a:t>https://www.ibm.com/think/topics/software-testing</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err="1">
                <a:effectLst/>
                <a:latin typeface="Aptos" panose="020B0004020202020204" pitchFamily="34" charset="0"/>
              </a:rPr>
              <a:t>Manshreck</a:t>
            </a:r>
            <a:r>
              <a:rPr lang="en-US" sz="3000" b="0" i="0" u="none" strike="noStrike" dirty="0">
                <a:effectLst/>
                <a:latin typeface="Aptos" panose="020B0004020202020204" pitchFamily="34" charset="0"/>
              </a:rPr>
              <a:t>, T., &amp; Sadowski, C. (2021). </a:t>
            </a:r>
            <a:r>
              <a:rPr lang="en-US" sz="3000" b="0" i="1" u="none" strike="noStrike" dirty="0">
                <a:effectLst/>
                <a:latin typeface="Aptos" panose="020B0004020202020204" pitchFamily="34" charset="0"/>
              </a:rPr>
              <a:t>Software engineering at Google: Code review practices</a:t>
            </a:r>
            <a:r>
              <a:rPr lang="en-US" sz="3000" b="0" i="0" u="none" strike="noStrike" dirty="0">
                <a:effectLst/>
                <a:latin typeface="Aptos" panose="020B0004020202020204" pitchFamily="34" charset="0"/>
              </a:rPr>
              <a:t> (Chapter 9). O’Reilly Media. Retrieved from </a:t>
            </a:r>
            <a:r>
              <a:rPr lang="en-US" sz="3000" b="0" i="0" u="sng" strike="noStrike" dirty="0">
                <a:effectLst/>
                <a:latin typeface="Aptos" panose="020B0004020202020204" pitchFamily="34" charset="0"/>
                <a:hlinkClick r:id="rId11"/>
              </a:rPr>
              <a:t>https://learning.oreilly.com/library/view/software-engineering-at/9781492082781/ch09.html</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a:effectLst/>
                <a:latin typeface="Aptos" panose="020B0004020202020204" pitchFamily="34" charset="0"/>
              </a:rPr>
              <a:t>TechTarget. (n.d.). </a:t>
            </a:r>
            <a:r>
              <a:rPr lang="en-US" sz="3000" b="0" i="1" u="none" strike="noStrike" dirty="0">
                <a:effectLst/>
                <a:latin typeface="Aptos" panose="020B0004020202020204" pitchFamily="34" charset="0"/>
              </a:rPr>
              <a:t>What is automated testing?</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12"/>
              </a:rPr>
              <a:t>https://www.techtarget.com/searchsoftwarequality/definition/automated-software-testing</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a:effectLst/>
                <a:latin typeface="Aptos" panose="020B0004020202020204" pitchFamily="34" charset="0"/>
              </a:rPr>
              <a:t>Amazon Web Services. (n.d.). </a:t>
            </a:r>
            <a:r>
              <a:rPr lang="en-US" sz="3000" b="0" i="1" u="none" strike="noStrike" dirty="0">
                <a:effectLst/>
                <a:latin typeface="Aptos" panose="020B0004020202020204" pitchFamily="34" charset="0"/>
              </a:rPr>
              <a:t>Continuous integration (CI) explained</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13"/>
              </a:rPr>
              <a:t>https://aws.amazon.com/devops/continuous-integration/</a:t>
            </a:r>
            <a:endParaRPr lang="en-US" sz="3000" b="0" i="0" u="none" strike="noStrike" dirty="0">
              <a:effectLst/>
              <a:latin typeface="Aptos" panose="020B0004020202020204" pitchFamily="34" charset="0"/>
            </a:endParaRPr>
          </a:p>
          <a:p>
            <a:pPr algn="l">
              <a:buFont typeface="+mj-lt"/>
              <a:buAutoNum type="arabicPeriod"/>
            </a:pPr>
            <a:r>
              <a:rPr lang="en-US" sz="3000" b="0" i="0" u="none" strike="noStrike" dirty="0">
                <a:effectLst/>
                <a:latin typeface="Aptos" panose="020B0004020202020204" pitchFamily="34" charset="0"/>
              </a:rPr>
              <a:t>Amazon Web Services. (n.d.). </a:t>
            </a:r>
            <a:r>
              <a:rPr lang="en-US" sz="3000" b="0" i="1" u="none" strike="noStrike" dirty="0">
                <a:effectLst/>
                <a:latin typeface="Aptos" panose="020B0004020202020204" pitchFamily="34" charset="0"/>
              </a:rPr>
              <a:t>Continuous delivery (CD) explained</a:t>
            </a:r>
            <a:r>
              <a:rPr lang="en-US" sz="3000" b="0" i="0" u="none" strike="noStrike" dirty="0">
                <a:effectLst/>
                <a:latin typeface="Aptos" panose="020B0004020202020204" pitchFamily="34" charset="0"/>
              </a:rPr>
              <a:t>. Retrieved from </a:t>
            </a:r>
            <a:r>
              <a:rPr lang="en-US" sz="3000" b="0" i="0" u="sng" strike="noStrike" dirty="0">
                <a:effectLst/>
                <a:latin typeface="Aptos" panose="020B0004020202020204" pitchFamily="34" charset="0"/>
                <a:hlinkClick r:id="rId14"/>
              </a:rPr>
              <a:t>https://aws.amazon.com/devops/continuous-delivery/</a:t>
            </a:r>
            <a:endParaRPr lang="en-US" sz="3000" b="0" i="0" u="none" strike="noStrike" dirty="0">
              <a:effectLst/>
              <a:latin typeface="Aptos" panose="020B0004020202020204" pitchFamily="34" charset="0"/>
            </a:endParaRPr>
          </a:p>
          <a:p>
            <a:pPr algn="ctr">
              <a:lnSpc>
                <a:spcPct val="150000"/>
              </a:lnSpc>
            </a:pPr>
            <a:endParaRPr lang="en-US" sz="2000" b="1" dirty="0">
              <a:solidFill>
                <a:srgbClr val="FFFFFF"/>
              </a:solidFill>
              <a:latin typeface="+mj-lt"/>
              <a:ea typeface="Roca Two Bold"/>
              <a:cs typeface="Roca Two Bold"/>
              <a:sym typeface="Roca Two Bold"/>
            </a:endParaRPr>
          </a:p>
        </p:txBody>
      </p:sp>
      <p:sp>
        <p:nvSpPr>
          <p:cNvPr id="4" name="Freeform 12">
            <a:extLst>
              <a:ext uri="{FF2B5EF4-FFF2-40B4-BE49-F238E27FC236}">
                <a16:creationId xmlns:a16="http://schemas.microsoft.com/office/drawing/2014/main" id="{B284EF54-FCC8-36AE-EE81-EA1515E4010F}"/>
              </a:ext>
            </a:extLst>
          </p:cNvPr>
          <p:cNvSpPr/>
          <p:nvPr/>
        </p:nvSpPr>
        <p:spPr>
          <a:xfrm rot="-1801374">
            <a:off x="4929719" y="-3845319"/>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4" name="Audio 13">
            <a:extLst>
              <a:ext uri="{FF2B5EF4-FFF2-40B4-BE49-F238E27FC236}">
                <a16:creationId xmlns:a16="http://schemas.microsoft.com/office/drawing/2014/main" id="{578DDDBA-7115-74BE-2FE1-916FB0084587}"/>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1103880536"/>
      </p:ext>
    </p:extLst>
  </p:cSld>
  <p:clrMapOvr>
    <a:masterClrMapping/>
  </p:clrMapOvr>
  <mc:AlternateContent xmlns:mc="http://schemas.openxmlformats.org/markup-compatibility/2006" xmlns:p14="http://schemas.microsoft.com/office/powerpoint/2010/main">
    <mc:Choice Requires="p14">
      <p:transition spd="slow" p14:dur="2000" advTm="20599"/>
    </mc:Choice>
    <mc:Fallback xmlns="">
      <p:transition spd="slow" advTm="2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p:cNvGrpSpPr/>
        <p:nvPr/>
      </p:nvGrpSpPr>
      <p:grpSpPr>
        <a:xfrm>
          <a:off x="0" y="0"/>
          <a:ext cx="0" cy="0"/>
          <a:chOff x="0" y="0"/>
          <a:chExt cx="0" cy="0"/>
        </a:xfrm>
      </p:grpSpPr>
      <p:grpSp>
        <p:nvGrpSpPr>
          <p:cNvPr id="2" name="Group 2"/>
          <p:cNvGrpSpPr/>
          <p:nvPr/>
        </p:nvGrpSpPr>
        <p:grpSpPr>
          <a:xfrm>
            <a:off x="-3071532" y="-841562"/>
            <a:ext cx="24431065" cy="3946563"/>
            <a:chOff x="0" y="0"/>
            <a:chExt cx="6434519" cy="1039424"/>
          </a:xfrm>
        </p:grpSpPr>
        <p:sp>
          <p:nvSpPr>
            <p:cNvPr id="3" name="Freeform 3"/>
            <p:cNvSpPr/>
            <p:nvPr/>
          </p:nvSpPr>
          <p:spPr>
            <a:xfrm>
              <a:off x="0" y="0"/>
              <a:ext cx="6434519" cy="1039424"/>
            </a:xfrm>
            <a:custGeom>
              <a:avLst/>
              <a:gdLst/>
              <a:ahLst/>
              <a:cxnLst/>
              <a:rect l="l" t="t" r="r" b="b"/>
              <a:pathLst>
                <a:path w="6434519" h="1039424">
                  <a:moveTo>
                    <a:pt x="0" y="0"/>
                  </a:moveTo>
                  <a:lnTo>
                    <a:pt x="6434519" y="0"/>
                  </a:lnTo>
                  <a:lnTo>
                    <a:pt x="6434519" y="1039424"/>
                  </a:lnTo>
                  <a:lnTo>
                    <a:pt x="0" y="1039424"/>
                  </a:lnTo>
                  <a:close/>
                </a:path>
              </a:pathLst>
            </a:custGeom>
            <a:solidFill>
              <a:srgbClr val="DC882D"/>
            </a:solidFill>
            <a:ln cap="sq">
              <a:noFill/>
              <a:prstDash val="solid"/>
              <a:miter/>
            </a:ln>
          </p:spPr>
          <p:txBody>
            <a:bodyPr/>
            <a:lstStyle/>
            <a:p>
              <a:endParaRPr lang="en-US"/>
            </a:p>
          </p:txBody>
        </p:sp>
        <p:sp>
          <p:nvSpPr>
            <p:cNvPr id="4" name="TextBox 4"/>
            <p:cNvSpPr txBox="1"/>
            <p:nvPr/>
          </p:nvSpPr>
          <p:spPr>
            <a:xfrm>
              <a:off x="0" y="-38100"/>
              <a:ext cx="6434519" cy="107752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31714" y="3743177"/>
            <a:ext cx="6070000" cy="5865137"/>
          </a:xfrm>
          <a:custGeom>
            <a:avLst/>
            <a:gdLst/>
            <a:ahLst/>
            <a:cxnLst/>
            <a:rect l="l" t="t" r="r" b="b"/>
            <a:pathLst>
              <a:path w="6070000" h="5865137">
                <a:moveTo>
                  <a:pt x="0" y="0"/>
                </a:moveTo>
                <a:lnTo>
                  <a:pt x="6070000" y="0"/>
                </a:lnTo>
                <a:lnTo>
                  <a:pt x="6070000" y="5865137"/>
                </a:lnTo>
                <a:lnTo>
                  <a:pt x="0" y="5865137"/>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7039541" y="3105002"/>
            <a:ext cx="12103499" cy="7492458"/>
            <a:chOff x="0" y="0"/>
            <a:chExt cx="3187753" cy="1973322"/>
          </a:xfrm>
        </p:grpSpPr>
        <p:sp>
          <p:nvSpPr>
            <p:cNvPr id="7" name="Freeform 7"/>
            <p:cNvSpPr/>
            <p:nvPr/>
          </p:nvSpPr>
          <p:spPr>
            <a:xfrm>
              <a:off x="0" y="0"/>
              <a:ext cx="3187753" cy="1973322"/>
            </a:xfrm>
            <a:custGeom>
              <a:avLst/>
              <a:gdLst/>
              <a:ahLst/>
              <a:cxnLst/>
              <a:rect l="l" t="t" r="r" b="b"/>
              <a:pathLst>
                <a:path w="3187753" h="1973322">
                  <a:moveTo>
                    <a:pt x="0" y="0"/>
                  </a:moveTo>
                  <a:lnTo>
                    <a:pt x="3187753" y="0"/>
                  </a:lnTo>
                  <a:lnTo>
                    <a:pt x="3187753" y="1973322"/>
                  </a:lnTo>
                  <a:lnTo>
                    <a:pt x="0" y="1973322"/>
                  </a:lnTo>
                  <a:close/>
                </a:path>
              </a:pathLst>
            </a:custGeom>
            <a:solidFill>
              <a:srgbClr val="FFFFFF">
                <a:alpha val="13725"/>
              </a:srgbClr>
            </a:solidFill>
            <a:ln cap="sq">
              <a:noFill/>
              <a:prstDash val="solid"/>
              <a:miter/>
            </a:ln>
          </p:spPr>
          <p:txBody>
            <a:bodyPr/>
            <a:lstStyle/>
            <a:p>
              <a:endParaRPr lang="en-US"/>
            </a:p>
          </p:txBody>
        </p:sp>
        <p:sp>
          <p:nvSpPr>
            <p:cNvPr id="8" name="TextBox 8"/>
            <p:cNvSpPr txBox="1"/>
            <p:nvPr/>
          </p:nvSpPr>
          <p:spPr>
            <a:xfrm>
              <a:off x="0" y="-38100"/>
              <a:ext cx="3187753" cy="2011422"/>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185484" y="3571727"/>
            <a:ext cx="10073816" cy="5826403"/>
          </a:xfrm>
          <a:prstGeom prst="rect">
            <a:avLst/>
          </a:prstGeom>
        </p:spPr>
        <p:txBody>
          <a:bodyPr lIns="0" tIns="0" rIns="0" bIns="0" rtlCol="0" anchor="t">
            <a:spAutoFit/>
          </a:bodyPr>
          <a:lstStyle/>
          <a:p>
            <a:pPr marL="805305" lvl="1" indent="-514350" algn="l">
              <a:lnSpc>
                <a:spcPts val="5094"/>
              </a:lnSpc>
              <a:buAutoNum type="arabicPeriod"/>
            </a:pPr>
            <a:r>
              <a:rPr lang="en-US" sz="2695" dirty="0">
                <a:solidFill>
                  <a:srgbClr val="FFFFFF"/>
                </a:solidFill>
                <a:latin typeface="Roca Two"/>
                <a:ea typeface="Roca Two"/>
                <a:cs typeface="Roca Two"/>
                <a:sym typeface="Roca Two"/>
              </a:rPr>
              <a:t>What Software Quality ?</a:t>
            </a:r>
          </a:p>
          <a:p>
            <a:pPr marL="805305" lvl="1" indent="-514350" algn="l">
              <a:lnSpc>
                <a:spcPts val="5094"/>
              </a:lnSpc>
              <a:buAutoNum type="arabicPeriod"/>
            </a:pPr>
            <a:r>
              <a:rPr lang="en-US" sz="2695" dirty="0">
                <a:solidFill>
                  <a:srgbClr val="FFFFFF"/>
                </a:solidFill>
                <a:latin typeface="Roca Two"/>
                <a:ea typeface="Roca Two"/>
                <a:cs typeface="Roca Two"/>
                <a:sym typeface="Roca Two"/>
              </a:rPr>
              <a:t>Five key characteristics of software quality</a:t>
            </a:r>
          </a:p>
          <a:p>
            <a:pPr marL="805305" lvl="1" indent="-514350" algn="l">
              <a:lnSpc>
                <a:spcPts val="5094"/>
              </a:lnSpc>
              <a:buAutoNum type="arabicPeriod"/>
            </a:pPr>
            <a:r>
              <a:rPr lang="en-US" sz="2695" dirty="0">
                <a:solidFill>
                  <a:srgbClr val="FFFFFF"/>
                </a:solidFill>
                <a:latin typeface="Roca Two"/>
                <a:ea typeface="Roca Two"/>
                <a:cs typeface="Roca Two"/>
                <a:sym typeface="Roca Two"/>
              </a:rPr>
              <a:t>Software Quality Characteristics with examples. </a:t>
            </a:r>
          </a:p>
          <a:p>
            <a:pPr marL="805305" lvl="1" indent="-514350">
              <a:lnSpc>
                <a:spcPts val="5094"/>
              </a:lnSpc>
              <a:buAutoNum type="arabicPeriod"/>
            </a:pPr>
            <a:r>
              <a:rPr lang="en-US" sz="2695" dirty="0">
                <a:solidFill>
                  <a:srgbClr val="FFFFFF"/>
                </a:solidFill>
                <a:latin typeface="Roca Two"/>
                <a:ea typeface="Roca Two"/>
                <a:cs typeface="Roca Two"/>
                <a:sym typeface="Roca Two"/>
              </a:rPr>
              <a:t>What is Software testing?</a:t>
            </a:r>
          </a:p>
          <a:p>
            <a:pPr marL="805305" lvl="1" indent="-514350">
              <a:lnSpc>
                <a:spcPts val="5094"/>
              </a:lnSpc>
              <a:buAutoNum type="arabicPeriod"/>
            </a:pPr>
            <a:r>
              <a:rPr lang="en-US" sz="2695" dirty="0">
                <a:solidFill>
                  <a:srgbClr val="FFFFFF"/>
                </a:solidFill>
                <a:latin typeface="Roca Two"/>
                <a:ea typeface="Roca Two"/>
                <a:cs typeface="Roca Two"/>
                <a:sym typeface="Roca Two"/>
              </a:rPr>
              <a:t>3 types of software testing a  software group should use.</a:t>
            </a:r>
          </a:p>
          <a:p>
            <a:pPr marL="805305" lvl="1" indent="-514350">
              <a:lnSpc>
                <a:spcPts val="5094"/>
              </a:lnSpc>
              <a:buAutoNum type="arabicPeriod"/>
            </a:pPr>
            <a:r>
              <a:rPr lang="en-US" sz="2695" dirty="0">
                <a:solidFill>
                  <a:srgbClr val="FFFFFF"/>
                </a:solidFill>
                <a:latin typeface="Roca Two"/>
                <a:ea typeface="Roca Two"/>
                <a:cs typeface="Roca Two"/>
                <a:sym typeface="Roca Two"/>
              </a:rPr>
              <a:t>3 ways software developers can improve software quality during the construction phase.</a:t>
            </a:r>
          </a:p>
          <a:p>
            <a:pPr marL="805305" lvl="1" indent="-514350">
              <a:lnSpc>
                <a:spcPts val="5094"/>
              </a:lnSpc>
              <a:buAutoNum type="arabicPeriod"/>
            </a:pPr>
            <a:r>
              <a:rPr lang="en-US" sz="2695" dirty="0">
                <a:solidFill>
                  <a:srgbClr val="FFFFFF"/>
                </a:solidFill>
                <a:latin typeface="Roca Two"/>
                <a:ea typeface="Roca Two"/>
                <a:cs typeface="Roca Two"/>
                <a:sym typeface="Roca Two"/>
              </a:rPr>
              <a:t>Why the software group should use three types of improvements.</a:t>
            </a:r>
          </a:p>
        </p:txBody>
      </p:sp>
      <p:sp>
        <p:nvSpPr>
          <p:cNvPr id="10" name="TextBox 10"/>
          <p:cNvSpPr txBox="1"/>
          <p:nvPr/>
        </p:nvSpPr>
        <p:spPr>
          <a:xfrm>
            <a:off x="431714" y="1047750"/>
            <a:ext cx="17424572" cy="1498600"/>
          </a:xfrm>
          <a:prstGeom prst="rect">
            <a:avLst/>
          </a:prstGeom>
        </p:spPr>
        <p:txBody>
          <a:bodyPr lIns="0" tIns="0" rIns="0" bIns="0" rtlCol="0" anchor="t">
            <a:spAutoFit/>
          </a:bodyPr>
          <a:lstStyle/>
          <a:p>
            <a:pPr marL="0" lvl="0" indent="0" algn="ctr">
              <a:lnSpc>
                <a:spcPts val="11899"/>
              </a:lnSpc>
              <a:spcBef>
                <a:spcPct val="0"/>
              </a:spcBef>
            </a:pPr>
            <a:r>
              <a:rPr lang="en-US" sz="9999" b="1" u="none" strike="noStrike" spc="299">
                <a:solidFill>
                  <a:srgbClr val="FFFFFF"/>
                </a:solidFill>
                <a:latin typeface="Roca Two Ultra-Bold"/>
                <a:ea typeface="Roca Two Ultra-Bold"/>
                <a:cs typeface="Roca Two Ultra-Bold"/>
                <a:sym typeface="Roca Two Ultra-Bold"/>
              </a:rPr>
              <a:t>LEARNING OBJECTIVES</a:t>
            </a:r>
          </a:p>
        </p:txBody>
      </p:sp>
      <p:grpSp>
        <p:nvGrpSpPr>
          <p:cNvPr id="11" name="Group 11"/>
          <p:cNvGrpSpPr/>
          <p:nvPr/>
        </p:nvGrpSpPr>
        <p:grpSpPr>
          <a:xfrm>
            <a:off x="-2548430" y="2940636"/>
            <a:ext cx="24431065" cy="164366"/>
            <a:chOff x="0" y="0"/>
            <a:chExt cx="6434519" cy="43290"/>
          </a:xfrm>
        </p:grpSpPr>
        <p:sp>
          <p:nvSpPr>
            <p:cNvPr id="12" name="Freeform 12"/>
            <p:cNvSpPr/>
            <p:nvPr/>
          </p:nvSpPr>
          <p:spPr>
            <a:xfrm>
              <a:off x="0" y="0"/>
              <a:ext cx="6434519" cy="43290"/>
            </a:xfrm>
            <a:custGeom>
              <a:avLst/>
              <a:gdLst/>
              <a:ahLst/>
              <a:cxnLst/>
              <a:rect l="l" t="t" r="r" b="b"/>
              <a:pathLst>
                <a:path w="6434519" h="43290">
                  <a:moveTo>
                    <a:pt x="0" y="0"/>
                  </a:moveTo>
                  <a:lnTo>
                    <a:pt x="6434519" y="0"/>
                  </a:lnTo>
                  <a:lnTo>
                    <a:pt x="6434519" y="43290"/>
                  </a:lnTo>
                  <a:lnTo>
                    <a:pt x="0" y="43290"/>
                  </a:lnTo>
                  <a:close/>
                </a:path>
              </a:pathLst>
            </a:custGeom>
            <a:solidFill>
              <a:srgbClr val="FFFFFF"/>
            </a:solidFill>
            <a:ln cap="sq">
              <a:noFill/>
              <a:prstDash val="solid"/>
              <a:miter/>
            </a:ln>
          </p:spPr>
          <p:txBody>
            <a:bodyPr/>
            <a:lstStyle/>
            <a:p>
              <a:endParaRPr lang="en-US"/>
            </a:p>
          </p:txBody>
        </p:sp>
        <p:sp>
          <p:nvSpPr>
            <p:cNvPr id="13" name="TextBox 13"/>
            <p:cNvSpPr txBox="1"/>
            <p:nvPr/>
          </p:nvSpPr>
          <p:spPr>
            <a:xfrm>
              <a:off x="0" y="-38100"/>
              <a:ext cx="6434519" cy="81390"/>
            </a:xfrm>
            <a:prstGeom prst="rect">
              <a:avLst/>
            </a:prstGeom>
          </p:spPr>
          <p:txBody>
            <a:bodyPr lIns="50800" tIns="50800" rIns="50800" bIns="50800" rtlCol="0" anchor="ctr"/>
            <a:lstStyle/>
            <a:p>
              <a:pPr algn="ctr">
                <a:lnSpc>
                  <a:spcPts val="2659"/>
                </a:lnSpc>
                <a:spcBef>
                  <a:spcPct val="0"/>
                </a:spcBef>
              </a:pPr>
              <a:endParaRPr/>
            </a:p>
          </p:txBody>
        </p:sp>
      </p:grpSp>
      <p:pic>
        <p:nvPicPr>
          <p:cNvPr id="20" name="Audio 19">
            <a:extLst>
              <a:ext uri="{FF2B5EF4-FFF2-40B4-BE49-F238E27FC236}">
                <a16:creationId xmlns:a16="http://schemas.microsoft.com/office/drawing/2014/main" id="{165AF476-5AB3-519B-CD22-3B7F902F4D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49"/>
    </mc:Choice>
    <mc:Fallback xmlns="">
      <p:transition spd="slow" advTm="40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p:cNvGrpSpPr/>
        <p:nvPr/>
      </p:nvGrpSpPr>
      <p:grpSpPr>
        <a:xfrm>
          <a:off x="0" y="0"/>
          <a:ext cx="0" cy="0"/>
          <a:chOff x="0" y="0"/>
          <a:chExt cx="0" cy="0"/>
        </a:xfrm>
      </p:grpSpPr>
      <p:grpSp>
        <p:nvGrpSpPr>
          <p:cNvPr id="2" name="Group 2"/>
          <p:cNvGrpSpPr/>
          <p:nvPr/>
        </p:nvGrpSpPr>
        <p:grpSpPr>
          <a:xfrm>
            <a:off x="-3071535" y="-839995"/>
            <a:ext cx="24431065" cy="3946563"/>
            <a:chOff x="0" y="0"/>
            <a:chExt cx="6434519" cy="1039424"/>
          </a:xfrm>
        </p:grpSpPr>
        <p:sp>
          <p:nvSpPr>
            <p:cNvPr id="3" name="Freeform 3"/>
            <p:cNvSpPr/>
            <p:nvPr/>
          </p:nvSpPr>
          <p:spPr>
            <a:xfrm>
              <a:off x="0" y="0"/>
              <a:ext cx="6434519" cy="1039424"/>
            </a:xfrm>
            <a:custGeom>
              <a:avLst/>
              <a:gdLst/>
              <a:ahLst/>
              <a:cxnLst/>
              <a:rect l="l" t="t" r="r" b="b"/>
              <a:pathLst>
                <a:path w="6434519" h="1039424">
                  <a:moveTo>
                    <a:pt x="0" y="0"/>
                  </a:moveTo>
                  <a:lnTo>
                    <a:pt x="6434519" y="0"/>
                  </a:lnTo>
                  <a:lnTo>
                    <a:pt x="6434519" y="1039424"/>
                  </a:lnTo>
                  <a:lnTo>
                    <a:pt x="0" y="1039424"/>
                  </a:lnTo>
                  <a:close/>
                </a:path>
              </a:pathLst>
            </a:custGeom>
            <a:solidFill>
              <a:srgbClr val="FFFFFF"/>
            </a:solidFill>
            <a:ln cap="sq">
              <a:noFill/>
              <a:prstDash val="solid"/>
              <a:miter/>
            </a:ln>
          </p:spPr>
          <p:txBody>
            <a:bodyPr/>
            <a:lstStyle/>
            <a:p>
              <a:endParaRPr lang="en-US"/>
            </a:p>
          </p:txBody>
        </p:sp>
        <p:sp>
          <p:nvSpPr>
            <p:cNvPr id="4" name="TextBox 4"/>
            <p:cNvSpPr txBox="1"/>
            <p:nvPr/>
          </p:nvSpPr>
          <p:spPr>
            <a:xfrm>
              <a:off x="0" y="-38100"/>
              <a:ext cx="6434519" cy="107752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27336" y="2482364"/>
            <a:ext cx="20693146" cy="3744006"/>
            <a:chOff x="0" y="-186901"/>
            <a:chExt cx="5450047" cy="986076"/>
          </a:xfrm>
        </p:grpSpPr>
        <p:sp>
          <p:nvSpPr>
            <p:cNvPr id="6" name="Freeform 6"/>
            <p:cNvSpPr/>
            <p:nvPr/>
          </p:nvSpPr>
          <p:spPr>
            <a:xfrm>
              <a:off x="428599" y="-186901"/>
              <a:ext cx="4816593" cy="986076"/>
            </a:xfrm>
            <a:custGeom>
              <a:avLst/>
              <a:gdLst/>
              <a:ahLst/>
              <a:cxnLst/>
              <a:rect l="l" t="t" r="r" b="b"/>
              <a:pathLst>
                <a:path w="5450047" h="612277">
                  <a:moveTo>
                    <a:pt x="0" y="0"/>
                  </a:moveTo>
                  <a:lnTo>
                    <a:pt x="5450047" y="0"/>
                  </a:lnTo>
                  <a:lnTo>
                    <a:pt x="5450047" y="612277"/>
                  </a:lnTo>
                  <a:lnTo>
                    <a:pt x="0" y="612277"/>
                  </a:lnTo>
                  <a:close/>
                </a:path>
              </a:pathLst>
            </a:custGeom>
            <a:solidFill>
              <a:srgbClr val="FFFFFF">
                <a:alpha val="13725"/>
              </a:srgbClr>
            </a:solidFill>
            <a:ln cap="sq">
              <a:noFill/>
              <a:prstDash val="solid"/>
              <a:miter/>
            </a:ln>
          </p:spPr>
          <p:txBody>
            <a:bodyPr/>
            <a:lstStyle/>
            <a:p>
              <a:endParaRPr lang="en-US" sz="5000" dirty="0">
                <a:latin typeface="Calibri" panose="020F0502020204030204" pitchFamily="34" charset="0"/>
                <a:cs typeface="Calibri" panose="020F0502020204030204" pitchFamily="34" charset="0"/>
              </a:endParaRPr>
            </a:p>
            <a:p>
              <a:endParaRPr lang="en-US" sz="4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1. “software quality refers to how well a software product conforms to its requirements and the needs of its users. It involves both the software product itself as well as the processes used to develop it.”  IEEE Computer Society (</a:t>
              </a:r>
              <a:r>
                <a:rPr lang="en-US" sz="4000" dirty="0" err="1">
                  <a:latin typeface="Calibri" panose="020F0502020204030204" pitchFamily="34" charset="0"/>
                  <a:cs typeface="Calibri" panose="020F0502020204030204" pitchFamily="34" charset="0"/>
                </a:rPr>
                <a:t>n.d</a:t>
              </a:r>
              <a:r>
                <a:rPr lang="en-US" sz="4000" dirty="0">
                  <a:latin typeface="Calibri" panose="020F0502020204030204" pitchFamily="34" charset="0"/>
                  <a:cs typeface="Calibri" panose="020F0502020204030204" pitchFamily="34" charset="0"/>
                </a:rPr>
                <a:t>).</a:t>
              </a:r>
            </a:p>
            <a:p>
              <a:endParaRPr lang="en-US" sz="4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2. “Capability of a system or its components to satisfy stated and implied quality needs when used under specific conditions.”</a:t>
              </a:r>
            </a:p>
            <a:p>
              <a:pPr marL="571500" indent="-571500">
                <a:buFont typeface="Arial" panose="020B0604020202020204" pitchFamily="34" charset="0"/>
                <a:buChar char="•"/>
              </a:pPr>
              <a:r>
                <a:rPr lang="en-US" sz="4000" dirty="0">
                  <a:latin typeface="Calibri" panose="020F0502020204030204" pitchFamily="34" charset="0"/>
                  <a:cs typeface="Calibri" panose="020F0502020204030204" pitchFamily="34" charset="0"/>
                </a:rPr>
                <a:t>ISO/IEC 25002:2024, Section 3.16.   </a:t>
              </a:r>
            </a:p>
            <a:p>
              <a:pPr marL="457200" indent="-457200">
                <a:buFont typeface="Arial" panose="020B0604020202020204" pitchFamily="34" charset="0"/>
                <a:buChar char="•"/>
              </a:pPr>
              <a:endParaRPr lang="en-US" sz="4000" dirty="0">
                <a:latin typeface="Calibri" panose="020F0502020204030204" pitchFamily="34" charset="0"/>
                <a:cs typeface="Calibri" panose="020F0502020204030204" pitchFamily="34" charset="0"/>
              </a:endParaRPr>
            </a:p>
            <a:p>
              <a:r>
                <a:rPr lang="en-US" sz="4000" dirty="0">
                  <a:latin typeface="Calibri" panose="020F0502020204030204" pitchFamily="34" charset="0"/>
                  <a:cs typeface="Calibri" panose="020F0502020204030204" pitchFamily="34" charset="0"/>
                </a:rPr>
                <a:t>3. “Software Quality shows how good and reliable a product is. “</a:t>
              </a:r>
            </a:p>
            <a:p>
              <a:pPr marL="457200" indent="-457200">
                <a:buFont typeface="Arial" panose="020B0604020202020204" pitchFamily="34" charset="0"/>
                <a:buChar char="•"/>
              </a:pPr>
              <a:r>
                <a:rPr lang="en-US" sz="4000" dirty="0" err="1">
                  <a:latin typeface="Calibri" panose="020F0502020204030204" pitchFamily="34" charset="0"/>
                  <a:cs typeface="Calibri" panose="020F0502020204030204" pitchFamily="34" charset="0"/>
                </a:rPr>
                <a:t>GeeksforGeeks</a:t>
              </a:r>
              <a:r>
                <a:rPr lang="en-US" sz="4000" dirty="0">
                  <a:latin typeface="Calibri" panose="020F0502020204030204" pitchFamily="34" charset="0"/>
                  <a:cs typeface="Calibri" panose="020F0502020204030204" pitchFamily="34" charset="0"/>
                </a:rPr>
                <a:t>. (n.d.).</a:t>
              </a:r>
            </a:p>
            <a:p>
              <a:endParaRPr lang="en-US" sz="5000" dirty="0">
                <a:latin typeface="Calibri" panose="020F0502020204030204" pitchFamily="34" charset="0"/>
                <a:cs typeface="Calibri" panose="020F0502020204030204" pitchFamily="34" charset="0"/>
              </a:endParaRPr>
            </a:p>
            <a:p>
              <a:endParaRPr lang="en-US" dirty="0"/>
            </a:p>
          </p:txBody>
        </p:sp>
        <p:sp>
          <p:nvSpPr>
            <p:cNvPr id="7" name="TextBox 7"/>
            <p:cNvSpPr txBox="1"/>
            <p:nvPr/>
          </p:nvSpPr>
          <p:spPr>
            <a:xfrm>
              <a:off x="0" y="-38100"/>
              <a:ext cx="5450047" cy="65037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26906">
            <a:off x="5238745" y="6091480"/>
            <a:ext cx="4595731" cy="4584242"/>
            <a:chOff x="0" y="0"/>
            <a:chExt cx="6127642" cy="6112322"/>
          </a:xfrm>
        </p:grpSpPr>
        <p:sp>
          <p:nvSpPr>
            <p:cNvPr id="9" name="Freeform 9"/>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1424162" y="1416502"/>
              <a:ext cx="3279318" cy="327931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12" name="TextBox 12"/>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sp>
        <p:nvSpPr>
          <p:cNvPr id="13" name="TextBox 13"/>
          <p:cNvSpPr txBox="1"/>
          <p:nvPr/>
        </p:nvSpPr>
        <p:spPr>
          <a:xfrm>
            <a:off x="1098488" y="3991539"/>
            <a:ext cx="16091021" cy="3272114"/>
          </a:xfrm>
          <a:prstGeom prst="rect">
            <a:avLst/>
          </a:prstGeom>
        </p:spPr>
        <p:txBody>
          <a:bodyPr lIns="0" tIns="0" rIns="0" bIns="0" rtlCol="0" anchor="t">
            <a:spAutoFit/>
          </a:bodyPr>
          <a:lstStyle/>
          <a:p>
            <a:pPr marL="0" lvl="0" indent="0" algn="ctr">
              <a:lnSpc>
                <a:spcPts val="5162"/>
              </a:lnSpc>
            </a:pPr>
            <a:r>
              <a:rPr lang="en-US" sz="2717" dirty="0">
                <a:solidFill>
                  <a:srgbClr val="FFFFFF"/>
                </a:solidFill>
                <a:latin typeface="Roca Two"/>
                <a:ea typeface="Roca Two"/>
                <a:cs typeface="Roca Two"/>
                <a:sym typeface="Roca Two"/>
              </a:rPr>
              <a:t>1. </a:t>
            </a: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p:txBody>
      </p:sp>
      <p:sp>
        <p:nvSpPr>
          <p:cNvPr id="14" name="TextBox 14"/>
          <p:cNvSpPr txBox="1"/>
          <p:nvPr/>
        </p:nvSpPr>
        <p:spPr>
          <a:xfrm>
            <a:off x="239851" y="417300"/>
            <a:ext cx="17639604" cy="2886303"/>
          </a:xfrm>
          <a:prstGeom prst="rect">
            <a:avLst/>
          </a:prstGeom>
        </p:spPr>
        <p:txBody>
          <a:bodyPr wrap="square" lIns="0" tIns="0" rIns="0" bIns="0" rtlCol="0" anchor="t">
            <a:spAutoFit/>
          </a:bodyPr>
          <a:lstStyle/>
          <a:p>
            <a:pPr marL="0" lvl="0" indent="0" algn="ctr">
              <a:lnSpc>
                <a:spcPts val="10899"/>
              </a:lnSpc>
            </a:pPr>
            <a:r>
              <a:rPr lang="en-US" sz="13000" b="1" spc="299" dirty="0">
                <a:solidFill>
                  <a:srgbClr val="DC882D"/>
                </a:solidFill>
                <a:latin typeface="+mj-lt"/>
                <a:ea typeface="Roca Two Ultra-Bold"/>
                <a:cs typeface="Calibri" panose="020F0502020204030204" pitchFamily="34" charset="0"/>
                <a:sym typeface="Roca Two Ultra-Bold"/>
              </a:rPr>
              <a:t>WHAT IS – </a:t>
            </a:r>
          </a:p>
          <a:p>
            <a:pPr marL="0" lvl="0" indent="0" algn="ctr">
              <a:lnSpc>
                <a:spcPts val="10899"/>
              </a:lnSpc>
            </a:pPr>
            <a:r>
              <a:rPr lang="en-US" sz="13000" b="1" spc="299" dirty="0">
                <a:solidFill>
                  <a:srgbClr val="DC882D"/>
                </a:solidFill>
                <a:latin typeface="+mj-lt"/>
                <a:ea typeface="Roca Two Ultra-Bold"/>
                <a:cs typeface="Calibri" panose="020F0502020204030204" pitchFamily="34" charset="0"/>
                <a:sym typeface="Roca Two Ultra-Bold"/>
              </a:rPr>
              <a:t>Software Quality?</a:t>
            </a:r>
          </a:p>
        </p:txBody>
      </p:sp>
      <p:grpSp>
        <p:nvGrpSpPr>
          <p:cNvPr id="15" name="Group 15"/>
          <p:cNvGrpSpPr/>
          <p:nvPr/>
        </p:nvGrpSpPr>
        <p:grpSpPr>
          <a:xfrm>
            <a:off x="239850" y="5048349"/>
            <a:ext cx="4595731" cy="4584242"/>
            <a:chOff x="0" y="0"/>
            <a:chExt cx="6127642" cy="6112322"/>
          </a:xfrm>
        </p:grpSpPr>
        <p:sp>
          <p:nvSpPr>
            <p:cNvPr id="16" name="Freeform 16"/>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1424162" y="1416502"/>
              <a:ext cx="3279318" cy="327931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19" name="TextBox 19"/>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grpSp>
        <p:nvGrpSpPr>
          <p:cNvPr id="20" name="Group 20"/>
          <p:cNvGrpSpPr/>
          <p:nvPr/>
        </p:nvGrpSpPr>
        <p:grpSpPr>
          <a:xfrm rot="896981">
            <a:off x="9085800" y="5048349"/>
            <a:ext cx="4595731" cy="4584242"/>
            <a:chOff x="0" y="0"/>
            <a:chExt cx="6127642" cy="6112322"/>
          </a:xfrm>
        </p:grpSpPr>
        <p:sp>
          <p:nvSpPr>
            <p:cNvPr id="21" name="Freeform 21"/>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1424162" y="1416502"/>
              <a:ext cx="3279318" cy="327931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24" name="TextBox 24"/>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grpSp>
        <p:nvGrpSpPr>
          <p:cNvPr id="25" name="Group 25"/>
          <p:cNvGrpSpPr/>
          <p:nvPr/>
        </p:nvGrpSpPr>
        <p:grpSpPr>
          <a:xfrm>
            <a:off x="13452419" y="6038317"/>
            <a:ext cx="4595731" cy="4584242"/>
            <a:chOff x="0" y="0"/>
            <a:chExt cx="6127642" cy="6112322"/>
          </a:xfrm>
        </p:grpSpPr>
        <p:sp>
          <p:nvSpPr>
            <p:cNvPr id="26" name="Freeform 26"/>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1424162" y="1416502"/>
              <a:ext cx="3279318" cy="327931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29" name="TextBox 29"/>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pic>
        <p:nvPicPr>
          <p:cNvPr id="34" name="Audio 33">
            <a:extLst>
              <a:ext uri="{FF2B5EF4-FFF2-40B4-BE49-F238E27FC236}">
                <a16:creationId xmlns:a16="http://schemas.microsoft.com/office/drawing/2014/main" id="{04ABFF96-A811-7C89-6000-7639A15495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000"/>
    </mc:Choice>
    <mc:Fallback xmlns="">
      <p:transition spd="slow" advTm="9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p:cNvGrpSpPr/>
        <p:nvPr/>
      </p:nvGrpSpPr>
      <p:grpSpPr>
        <a:xfrm>
          <a:off x="0" y="0"/>
          <a:ext cx="0" cy="0"/>
          <a:chOff x="0" y="0"/>
          <a:chExt cx="0" cy="0"/>
        </a:xfrm>
      </p:grpSpPr>
      <p:grpSp>
        <p:nvGrpSpPr>
          <p:cNvPr id="5" name="Group 5"/>
          <p:cNvGrpSpPr/>
          <p:nvPr/>
        </p:nvGrpSpPr>
        <p:grpSpPr>
          <a:xfrm>
            <a:off x="10215258" y="-192832"/>
            <a:ext cx="12058862" cy="11638644"/>
            <a:chOff x="0" y="0"/>
            <a:chExt cx="3175997" cy="3065322"/>
          </a:xfrm>
        </p:grpSpPr>
        <p:sp>
          <p:nvSpPr>
            <p:cNvPr id="6" name="Freeform 6"/>
            <p:cNvSpPr/>
            <p:nvPr/>
          </p:nvSpPr>
          <p:spPr>
            <a:xfrm>
              <a:off x="0" y="0"/>
              <a:ext cx="3175997" cy="3065322"/>
            </a:xfrm>
            <a:custGeom>
              <a:avLst/>
              <a:gdLst/>
              <a:ahLst/>
              <a:cxnLst/>
              <a:rect l="l" t="t" r="r" b="b"/>
              <a:pathLst>
                <a:path w="3175997" h="3065322">
                  <a:moveTo>
                    <a:pt x="0" y="0"/>
                  </a:moveTo>
                  <a:lnTo>
                    <a:pt x="3175997" y="0"/>
                  </a:lnTo>
                  <a:lnTo>
                    <a:pt x="3175997" y="3065322"/>
                  </a:lnTo>
                  <a:lnTo>
                    <a:pt x="0" y="3065322"/>
                  </a:lnTo>
                  <a:close/>
                </a:path>
              </a:pathLst>
            </a:custGeom>
            <a:solidFill>
              <a:srgbClr val="FFFFFF"/>
            </a:solidFill>
            <a:ln cap="sq">
              <a:noFill/>
              <a:prstDash val="solid"/>
              <a:miter/>
            </a:ln>
          </p:spPr>
          <p:txBody>
            <a:bodyPr/>
            <a:lstStyle/>
            <a:p>
              <a:pPr marL="914400" indent="-914400">
                <a:lnSpc>
                  <a:spcPct val="200000"/>
                </a:lnSpc>
                <a:buAutoNum type="arabicPeriod"/>
              </a:pPr>
              <a:endParaRPr lang="en-US" sz="5000" b="1" dirty="0"/>
            </a:p>
            <a:p>
              <a:pPr marL="914400" indent="-914400">
                <a:lnSpc>
                  <a:spcPct val="200000"/>
                </a:lnSpc>
                <a:buAutoNum type="arabicPeriod"/>
              </a:pPr>
              <a:r>
                <a:rPr lang="en-US" sz="5000" b="1" dirty="0"/>
                <a:t>Functional Suitability</a:t>
              </a:r>
            </a:p>
            <a:p>
              <a:pPr marL="914400" indent="-914400">
                <a:lnSpc>
                  <a:spcPct val="200000"/>
                </a:lnSpc>
                <a:buAutoNum type="arabicPeriod"/>
              </a:pPr>
              <a:r>
                <a:rPr lang="en-US" sz="5000" b="1" dirty="0"/>
                <a:t>Performance Efficiency</a:t>
              </a:r>
            </a:p>
            <a:p>
              <a:pPr marL="914400" indent="-914400">
                <a:lnSpc>
                  <a:spcPct val="200000"/>
                </a:lnSpc>
                <a:buAutoNum type="arabicPeriod" startAt="3"/>
              </a:pPr>
              <a:r>
                <a:rPr lang="en-US" sz="5000" b="1" dirty="0"/>
                <a:t>Reliability</a:t>
              </a:r>
            </a:p>
            <a:p>
              <a:pPr marL="914400" indent="-914400">
                <a:lnSpc>
                  <a:spcPct val="200000"/>
                </a:lnSpc>
                <a:buAutoNum type="arabicPeriod" startAt="3"/>
              </a:pPr>
              <a:r>
                <a:rPr lang="en-US" sz="5000" b="1" dirty="0"/>
                <a:t>Security</a:t>
              </a:r>
            </a:p>
            <a:p>
              <a:pPr marL="914400" indent="-914400">
                <a:lnSpc>
                  <a:spcPct val="200000"/>
                </a:lnSpc>
                <a:buAutoNum type="arabicPeriod" startAt="3"/>
              </a:pPr>
              <a:r>
                <a:rPr lang="en-US" sz="5000" b="1" dirty="0"/>
                <a:t>Maintainability</a:t>
              </a:r>
            </a:p>
          </p:txBody>
        </p:sp>
        <p:sp>
          <p:nvSpPr>
            <p:cNvPr id="7" name="TextBox 7"/>
            <p:cNvSpPr txBox="1"/>
            <p:nvPr/>
          </p:nvSpPr>
          <p:spPr>
            <a:xfrm>
              <a:off x="0" y="-38100"/>
              <a:ext cx="3175997" cy="3103422"/>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50406" y="3276997"/>
            <a:ext cx="9167508" cy="1475019"/>
          </a:xfrm>
          <a:prstGeom prst="rect">
            <a:avLst/>
          </a:prstGeom>
        </p:spPr>
        <p:txBody>
          <a:bodyPr lIns="0" tIns="0" rIns="0" bIns="0" rtlCol="0" anchor="t">
            <a:spAutoFit/>
          </a:bodyPr>
          <a:lstStyle/>
          <a:p>
            <a:pPr algn="ctr">
              <a:lnSpc>
                <a:spcPts val="9031"/>
              </a:lnSpc>
            </a:pPr>
            <a:r>
              <a:rPr lang="en-US" sz="18000" b="1" dirty="0">
                <a:solidFill>
                  <a:srgbClr val="FFFFFF"/>
                </a:solidFill>
                <a:latin typeface="+mj-lt"/>
                <a:ea typeface="Roca Two Ultra-Bold"/>
                <a:cs typeface="Roca Two Ultra-Bold"/>
                <a:sym typeface="Roca Two Ultra-Bold"/>
              </a:rPr>
              <a:t>5</a:t>
            </a:r>
          </a:p>
        </p:txBody>
      </p:sp>
      <p:sp>
        <p:nvSpPr>
          <p:cNvPr id="11" name="Freeform 11"/>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1801374">
            <a:off x="5005547" y="-4304527"/>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196832" y="3691620"/>
            <a:ext cx="7874655" cy="4680512"/>
          </a:xfrm>
          <a:prstGeom prst="rect">
            <a:avLst/>
          </a:prstGeom>
        </p:spPr>
        <p:txBody>
          <a:bodyPr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Key Characteristics Of </a:t>
            </a:r>
          </a:p>
          <a:p>
            <a:pPr algn="ctr">
              <a:lnSpc>
                <a:spcPct val="150000"/>
              </a:lnSpc>
            </a:pPr>
            <a:r>
              <a:rPr lang="en-US" sz="7000" b="1" dirty="0">
                <a:solidFill>
                  <a:srgbClr val="FFFFFF"/>
                </a:solidFill>
                <a:latin typeface="+mj-lt"/>
                <a:ea typeface="Roca Two Bold"/>
                <a:cs typeface="Roca Two Bold"/>
                <a:sym typeface="Roca Two Bold"/>
              </a:rPr>
              <a:t>Software Quality</a:t>
            </a:r>
          </a:p>
        </p:txBody>
      </p:sp>
      <p:pic>
        <p:nvPicPr>
          <p:cNvPr id="16" name="Audio 15">
            <a:extLst>
              <a:ext uri="{FF2B5EF4-FFF2-40B4-BE49-F238E27FC236}">
                <a16:creationId xmlns:a16="http://schemas.microsoft.com/office/drawing/2014/main" id="{5AB99615-0E81-6E06-348B-51B6983768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430"/>
    </mc:Choice>
    <mc:Fallback xmlns="">
      <p:transition spd="slow" advTm="83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06AC3B61-49C4-84D5-5BBF-65664719B25D}"/>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02CF1E07-33B7-6341-E222-50DAA65D8555}"/>
              </a:ext>
            </a:extLst>
          </p:cNvPr>
          <p:cNvGrpSpPr/>
          <p:nvPr/>
        </p:nvGrpSpPr>
        <p:grpSpPr>
          <a:xfrm>
            <a:off x="10215258" y="-337493"/>
            <a:ext cx="12058862" cy="11783305"/>
            <a:chOff x="0" y="-38100"/>
            <a:chExt cx="3175997" cy="3103422"/>
          </a:xfrm>
        </p:grpSpPr>
        <p:sp>
          <p:nvSpPr>
            <p:cNvPr id="6" name="Freeform 6">
              <a:extLst>
                <a:ext uri="{FF2B5EF4-FFF2-40B4-BE49-F238E27FC236}">
                  <a16:creationId xmlns:a16="http://schemas.microsoft.com/office/drawing/2014/main" id="{CA8E39AB-E344-F4F8-10CF-B2A92449CFB6}"/>
                </a:ext>
              </a:extLst>
            </p:cNvPr>
            <p:cNvSpPr/>
            <p:nvPr/>
          </p:nvSpPr>
          <p:spPr>
            <a:xfrm>
              <a:off x="0" y="0"/>
              <a:ext cx="3175997" cy="3065322"/>
            </a:xfrm>
            <a:custGeom>
              <a:avLst/>
              <a:gdLst/>
              <a:ahLst/>
              <a:cxnLst/>
              <a:rect l="l" t="t" r="r" b="b"/>
              <a:pathLst>
                <a:path w="3175997" h="3065322">
                  <a:moveTo>
                    <a:pt x="0" y="0"/>
                  </a:moveTo>
                  <a:lnTo>
                    <a:pt x="3175997" y="0"/>
                  </a:lnTo>
                  <a:lnTo>
                    <a:pt x="3175997" y="3065322"/>
                  </a:lnTo>
                  <a:lnTo>
                    <a:pt x="0" y="3065322"/>
                  </a:lnTo>
                  <a:close/>
                </a:path>
              </a:pathLst>
            </a:custGeom>
            <a:solidFill>
              <a:srgbClr val="FFFFFF"/>
            </a:solidFill>
            <a:ln cap="sq">
              <a:noFill/>
              <a:prstDash val="solid"/>
              <a:miter/>
            </a:ln>
          </p:spPr>
          <p:txBody>
            <a:bodyPr/>
            <a:lstStyle/>
            <a:p>
              <a:pPr marL="914400" indent="-914400">
                <a:lnSpc>
                  <a:spcPct val="200000"/>
                </a:lnSpc>
                <a:buAutoNum type="arabicPeriod"/>
              </a:pPr>
              <a:endParaRPr lang="en-US" sz="5000" b="1" dirty="0"/>
            </a:p>
            <a:p>
              <a:pPr marL="914400" indent="-914400">
                <a:lnSpc>
                  <a:spcPct val="200000"/>
                </a:lnSpc>
                <a:buAutoNum type="arabicPeriod"/>
              </a:pPr>
              <a:r>
                <a:rPr lang="en-US" sz="5000" b="1" dirty="0"/>
                <a:t>Functional Suitability</a:t>
              </a:r>
            </a:p>
            <a:p>
              <a:pPr marL="914400" indent="-914400">
                <a:lnSpc>
                  <a:spcPct val="200000"/>
                </a:lnSpc>
                <a:buAutoNum type="arabicPeriod" startAt="2"/>
              </a:pPr>
              <a:r>
                <a:rPr lang="en-US" sz="5000" b="1" dirty="0"/>
                <a:t>Reliability</a:t>
              </a:r>
            </a:p>
            <a:p>
              <a:pPr marL="914400" indent="-914400">
                <a:lnSpc>
                  <a:spcPct val="200000"/>
                </a:lnSpc>
                <a:buAutoNum type="arabicPeriod" startAt="2"/>
              </a:pPr>
              <a:r>
                <a:rPr lang="en-US" sz="5000" b="1" dirty="0"/>
                <a:t>Security</a:t>
              </a:r>
            </a:p>
            <a:p>
              <a:pPr marL="914400" indent="-914400">
                <a:lnSpc>
                  <a:spcPct val="200000"/>
                </a:lnSpc>
                <a:buAutoNum type="arabicPeriod" startAt="2"/>
              </a:pPr>
              <a:r>
                <a:rPr lang="en-US" sz="5000" b="1" dirty="0"/>
                <a:t>Performance Efficiency</a:t>
              </a:r>
            </a:p>
            <a:p>
              <a:pPr marL="914400" indent="-914400">
                <a:lnSpc>
                  <a:spcPct val="200000"/>
                </a:lnSpc>
                <a:buAutoNum type="arabicPeriod" startAt="2"/>
              </a:pPr>
              <a:r>
                <a:rPr lang="en-US" sz="5000" b="1" dirty="0"/>
                <a:t>Maintainability</a:t>
              </a:r>
            </a:p>
          </p:txBody>
        </p:sp>
        <p:sp>
          <p:nvSpPr>
            <p:cNvPr id="7" name="TextBox 7">
              <a:extLst>
                <a:ext uri="{FF2B5EF4-FFF2-40B4-BE49-F238E27FC236}">
                  <a16:creationId xmlns:a16="http://schemas.microsoft.com/office/drawing/2014/main" id="{79136128-80EE-1A07-750A-0F95B75730CF}"/>
                </a:ext>
              </a:extLst>
            </p:cNvPr>
            <p:cNvSpPr txBox="1"/>
            <p:nvPr/>
          </p:nvSpPr>
          <p:spPr>
            <a:xfrm>
              <a:off x="0" y="-38100"/>
              <a:ext cx="3175997" cy="310342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B705B7AD-CBCD-31BB-22C1-D773D4D89A02}"/>
              </a:ext>
            </a:extLst>
          </p:cNvPr>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B5105C5F-83CA-CC52-65F9-BBBDBFF5072C}"/>
              </a:ext>
            </a:extLst>
          </p:cNvPr>
          <p:cNvSpPr/>
          <p:nvPr/>
        </p:nvSpPr>
        <p:spPr>
          <a:xfrm rot="-1801374">
            <a:off x="5005547" y="-4304527"/>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EE448248-0771-BCF0-6AC9-1D6627B95A60}"/>
              </a:ext>
            </a:extLst>
          </p:cNvPr>
          <p:cNvSpPr txBox="1"/>
          <p:nvPr/>
        </p:nvSpPr>
        <p:spPr>
          <a:xfrm>
            <a:off x="1101377" y="1099722"/>
            <a:ext cx="7874655" cy="7912166"/>
          </a:xfrm>
          <a:prstGeom prst="rect">
            <a:avLst/>
          </a:prstGeom>
        </p:spPr>
        <p:txBody>
          <a:bodyPr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 Prioritizing  </a:t>
            </a:r>
          </a:p>
          <a:p>
            <a:pPr algn="ctr">
              <a:lnSpc>
                <a:spcPct val="150000"/>
              </a:lnSpc>
            </a:pPr>
            <a:r>
              <a:rPr lang="en-US" sz="7000" b="1" dirty="0">
                <a:solidFill>
                  <a:srgbClr val="FFFFFF"/>
                </a:solidFill>
                <a:latin typeface="+mj-lt"/>
                <a:ea typeface="Roca Two Bold"/>
                <a:cs typeface="Roca Two Bold"/>
                <a:sym typeface="Roca Two Bold"/>
              </a:rPr>
              <a:t>Key Characteristics </a:t>
            </a:r>
          </a:p>
          <a:p>
            <a:pPr algn="ctr">
              <a:lnSpc>
                <a:spcPct val="150000"/>
              </a:lnSpc>
            </a:pPr>
            <a:r>
              <a:rPr lang="en-US" sz="7000" b="1" dirty="0">
                <a:solidFill>
                  <a:srgbClr val="FFFFFF"/>
                </a:solidFill>
                <a:latin typeface="+mj-lt"/>
                <a:ea typeface="Roca Two Bold"/>
                <a:cs typeface="Roca Two Bold"/>
                <a:sym typeface="Roca Two Bold"/>
              </a:rPr>
              <a:t>&amp;  </a:t>
            </a:r>
          </a:p>
          <a:p>
            <a:pPr algn="ctr">
              <a:lnSpc>
                <a:spcPct val="150000"/>
              </a:lnSpc>
            </a:pPr>
            <a:r>
              <a:rPr lang="en-US" sz="7000" b="1" dirty="0">
                <a:solidFill>
                  <a:srgbClr val="FFFFFF"/>
                </a:solidFill>
                <a:latin typeface="+mj-lt"/>
                <a:ea typeface="Roca Two Bold"/>
                <a:cs typeface="Roca Two Bold"/>
                <a:sym typeface="Roca Two Bold"/>
              </a:rPr>
              <a:t>Examples</a:t>
            </a:r>
          </a:p>
          <a:p>
            <a:pPr algn="ctr">
              <a:lnSpc>
                <a:spcPct val="150000"/>
              </a:lnSpc>
            </a:pPr>
            <a:endParaRPr lang="en-US" sz="7000" b="1" dirty="0">
              <a:solidFill>
                <a:srgbClr val="FFFFFF"/>
              </a:solidFill>
              <a:latin typeface="+mj-lt"/>
              <a:ea typeface="Roca Two Bold"/>
              <a:cs typeface="Roca Two Bold"/>
              <a:sym typeface="Roca Two Bold"/>
            </a:endParaRPr>
          </a:p>
        </p:txBody>
      </p:sp>
      <p:pic>
        <p:nvPicPr>
          <p:cNvPr id="8" name="Audio 7">
            <a:extLst>
              <a:ext uri="{FF2B5EF4-FFF2-40B4-BE49-F238E27FC236}">
                <a16:creationId xmlns:a16="http://schemas.microsoft.com/office/drawing/2014/main" id="{BBABE921-C26F-1538-65D4-4798799BA1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4123560844"/>
      </p:ext>
    </p:extLst>
  </p:cSld>
  <p:clrMapOvr>
    <a:masterClrMapping/>
  </p:clrMapOvr>
  <mc:AlternateContent xmlns:mc="http://schemas.openxmlformats.org/markup-compatibility/2006" xmlns:p14="http://schemas.microsoft.com/office/powerpoint/2010/main">
    <mc:Choice Requires="p14">
      <p:transition spd="slow" p14:dur="2000" advTm="207669"/>
    </mc:Choice>
    <mc:Fallback xmlns="">
      <p:transition spd="slow" advTm="207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7BA68FD3-A882-5433-4898-F5798C5AAA7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1AAEA54-209E-3731-E4EE-4841320FF60A}"/>
              </a:ext>
            </a:extLst>
          </p:cNvPr>
          <p:cNvGrpSpPr/>
          <p:nvPr/>
        </p:nvGrpSpPr>
        <p:grpSpPr>
          <a:xfrm>
            <a:off x="-3155880" y="-1871998"/>
            <a:ext cx="24431065" cy="3946563"/>
            <a:chOff x="0" y="0"/>
            <a:chExt cx="6434519" cy="1039424"/>
          </a:xfrm>
        </p:grpSpPr>
        <p:sp>
          <p:nvSpPr>
            <p:cNvPr id="3" name="Freeform 3">
              <a:extLst>
                <a:ext uri="{FF2B5EF4-FFF2-40B4-BE49-F238E27FC236}">
                  <a16:creationId xmlns:a16="http://schemas.microsoft.com/office/drawing/2014/main" id="{8243BFCD-C542-6C5C-1D32-4208487AB87F}"/>
                </a:ext>
              </a:extLst>
            </p:cNvPr>
            <p:cNvSpPr/>
            <p:nvPr/>
          </p:nvSpPr>
          <p:spPr>
            <a:xfrm>
              <a:off x="0" y="0"/>
              <a:ext cx="6434519" cy="1039424"/>
            </a:xfrm>
            <a:custGeom>
              <a:avLst/>
              <a:gdLst/>
              <a:ahLst/>
              <a:cxnLst/>
              <a:rect l="l" t="t" r="r" b="b"/>
              <a:pathLst>
                <a:path w="6434519" h="1039424">
                  <a:moveTo>
                    <a:pt x="0" y="0"/>
                  </a:moveTo>
                  <a:lnTo>
                    <a:pt x="6434519" y="0"/>
                  </a:lnTo>
                  <a:lnTo>
                    <a:pt x="6434519" y="1039424"/>
                  </a:lnTo>
                  <a:lnTo>
                    <a:pt x="0" y="1039424"/>
                  </a:lnTo>
                  <a:close/>
                </a:path>
              </a:pathLst>
            </a:custGeom>
            <a:solidFill>
              <a:srgbClr val="FFFFFF"/>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8DCFE991-4EFC-5599-F44C-DDDC6F0310AC}"/>
                </a:ext>
              </a:extLst>
            </p:cNvPr>
            <p:cNvSpPr txBox="1"/>
            <p:nvPr/>
          </p:nvSpPr>
          <p:spPr>
            <a:xfrm>
              <a:off x="0" y="-38100"/>
              <a:ext cx="6434519" cy="107752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75346C09-C442-7DFD-245A-6DFD994C39B7}"/>
              </a:ext>
            </a:extLst>
          </p:cNvPr>
          <p:cNvGrpSpPr/>
          <p:nvPr/>
        </p:nvGrpSpPr>
        <p:grpSpPr>
          <a:xfrm>
            <a:off x="-1627336" y="2482364"/>
            <a:ext cx="20693146" cy="3744006"/>
            <a:chOff x="0" y="-186901"/>
            <a:chExt cx="5450047" cy="986076"/>
          </a:xfrm>
        </p:grpSpPr>
        <p:sp>
          <p:nvSpPr>
            <p:cNvPr id="6" name="Freeform 6">
              <a:extLst>
                <a:ext uri="{FF2B5EF4-FFF2-40B4-BE49-F238E27FC236}">
                  <a16:creationId xmlns:a16="http://schemas.microsoft.com/office/drawing/2014/main" id="{DC00CAE5-4059-CD0A-F2E2-2EF7A3AF06A1}"/>
                </a:ext>
              </a:extLst>
            </p:cNvPr>
            <p:cNvSpPr/>
            <p:nvPr/>
          </p:nvSpPr>
          <p:spPr>
            <a:xfrm>
              <a:off x="428599" y="-186901"/>
              <a:ext cx="4816593" cy="986076"/>
            </a:xfrm>
            <a:custGeom>
              <a:avLst/>
              <a:gdLst/>
              <a:ahLst/>
              <a:cxnLst/>
              <a:rect l="l" t="t" r="r" b="b"/>
              <a:pathLst>
                <a:path w="5450047" h="612277">
                  <a:moveTo>
                    <a:pt x="0" y="0"/>
                  </a:moveTo>
                  <a:lnTo>
                    <a:pt x="5450047" y="0"/>
                  </a:lnTo>
                  <a:lnTo>
                    <a:pt x="5450047" y="612277"/>
                  </a:lnTo>
                  <a:lnTo>
                    <a:pt x="0" y="612277"/>
                  </a:lnTo>
                  <a:close/>
                </a:path>
              </a:pathLst>
            </a:custGeom>
            <a:solidFill>
              <a:srgbClr val="FFFFFF">
                <a:alpha val="13725"/>
              </a:srgbClr>
            </a:solidFill>
            <a:ln cap="sq">
              <a:noFill/>
              <a:prstDash val="solid"/>
              <a:miter/>
            </a:ln>
          </p:spPr>
          <p:txBody>
            <a:bodyPr/>
            <a:lstStyle/>
            <a:p>
              <a:r>
                <a:rPr lang="en-US" sz="4000" dirty="0">
                  <a:cs typeface="Calibri" panose="020F0502020204030204" pitchFamily="34" charset="0"/>
                </a:rPr>
                <a:t>1.”Software testing is an important process in the software development lifecycle. It involves verifying and validating that a software application is free of bugs, meets the technical requirements set by its design and development, and satisfies user requirements efficiently and effectively.”  (</a:t>
              </a:r>
              <a:r>
                <a:rPr lang="en-US" sz="4000" dirty="0" err="1">
                  <a:cs typeface="Calibri" panose="020F0502020204030204" pitchFamily="34" charset="0"/>
                </a:rPr>
                <a:t>GeeksforGeeks</a:t>
              </a:r>
              <a:r>
                <a:rPr lang="en-US" sz="4000" dirty="0">
                  <a:cs typeface="Calibri" panose="020F0502020204030204" pitchFamily="34" charset="0"/>
                </a:rPr>
                <a:t>, n.d.)</a:t>
              </a:r>
            </a:p>
            <a:p>
              <a:endParaRPr lang="en-US" sz="4000" dirty="0">
                <a:cs typeface="Calibri" panose="020F0502020204030204" pitchFamily="34" charset="0"/>
              </a:endParaRPr>
            </a:p>
            <a:p>
              <a:r>
                <a:rPr lang="en-US" sz="4000" dirty="0">
                  <a:cs typeface="Calibri" panose="020F0502020204030204" pitchFamily="34" charset="0"/>
                </a:rPr>
                <a:t>2. “Software testing is the process of evaluating and verifying that a software product or application does what its supposed to do. The benefits of good testing include </a:t>
              </a:r>
              <a:r>
                <a:rPr lang="en-US" sz="4000" dirty="0" err="1">
                  <a:cs typeface="Calibri" panose="020F0502020204030204" pitchFamily="34" charset="0"/>
                </a:rPr>
                <a:t>preventuing</a:t>
              </a:r>
              <a:r>
                <a:rPr lang="en-US" sz="4000" dirty="0">
                  <a:cs typeface="Calibri" panose="020F0502020204030204" pitchFamily="34" charset="0"/>
                </a:rPr>
                <a:t> bugs and improving performance. “ (IBM, n.d.)</a:t>
              </a:r>
            </a:p>
            <a:p>
              <a:endParaRPr lang="en-US" sz="4000" dirty="0">
                <a:cs typeface="Calibri" panose="020F0502020204030204" pitchFamily="34" charset="0"/>
              </a:endParaRPr>
            </a:p>
            <a:p>
              <a:r>
                <a:rPr lang="en-US" sz="4000" dirty="0">
                  <a:cs typeface="Calibri" panose="020F0502020204030204" pitchFamily="34" charset="0"/>
                </a:rPr>
                <a:t>3. “Software testing is a crucial activity in the software development life cycle that aims to evaluate and improve the quality of software products.” (IEEE Computer Society, n.d.)</a:t>
              </a:r>
            </a:p>
            <a:p>
              <a:endParaRPr lang="en-US" dirty="0"/>
            </a:p>
          </p:txBody>
        </p:sp>
        <p:sp>
          <p:nvSpPr>
            <p:cNvPr id="7" name="TextBox 7">
              <a:extLst>
                <a:ext uri="{FF2B5EF4-FFF2-40B4-BE49-F238E27FC236}">
                  <a16:creationId xmlns:a16="http://schemas.microsoft.com/office/drawing/2014/main" id="{7EA3CCAA-6607-2AAF-631F-5C9102BEFD7A}"/>
                </a:ext>
              </a:extLst>
            </p:cNvPr>
            <p:cNvSpPr txBox="1"/>
            <p:nvPr/>
          </p:nvSpPr>
          <p:spPr>
            <a:xfrm>
              <a:off x="0" y="-38100"/>
              <a:ext cx="5450047" cy="65037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C1B26DF3-16B0-D786-BC62-5C0AD66F597D}"/>
              </a:ext>
            </a:extLst>
          </p:cNvPr>
          <p:cNvGrpSpPr/>
          <p:nvPr/>
        </p:nvGrpSpPr>
        <p:grpSpPr>
          <a:xfrm rot="-1026906">
            <a:off x="5238745" y="6091480"/>
            <a:ext cx="4595731" cy="4584242"/>
            <a:chOff x="0" y="0"/>
            <a:chExt cx="6127642" cy="6112322"/>
          </a:xfrm>
        </p:grpSpPr>
        <p:sp>
          <p:nvSpPr>
            <p:cNvPr id="9" name="Freeform 9">
              <a:extLst>
                <a:ext uri="{FF2B5EF4-FFF2-40B4-BE49-F238E27FC236}">
                  <a16:creationId xmlns:a16="http://schemas.microsoft.com/office/drawing/2014/main" id="{CE584119-2EAE-6F24-921F-99D11F5CC6A6}"/>
                </a:ext>
              </a:extLst>
            </p:cNvPr>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a:extLst>
                <a:ext uri="{FF2B5EF4-FFF2-40B4-BE49-F238E27FC236}">
                  <a16:creationId xmlns:a16="http://schemas.microsoft.com/office/drawing/2014/main" id="{00300E2A-5853-C1C0-01B7-DC45ADD64E17}"/>
                </a:ext>
              </a:extLst>
            </p:cNvPr>
            <p:cNvGrpSpPr/>
            <p:nvPr/>
          </p:nvGrpSpPr>
          <p:grpSpPr>
            <a:xfrm>
              <a:off x="1424162" y="1416502"/>
              <a:ext cx="3279318" cy="3279318"/>
              <a:chOff x="0" y="0"/>
              <a:chExt cx="812800" cy="812800"/>
            </a:xfrm>
          </p:grpSpPr>
          <p:sp>
            <p:nvSpPr>
              <p:cNvPr id="11" name="Freeform 11">
                <a:extLst>
                  <a:ext uri="{FF2B5EF4-FFF2-40B4-BE49-F238E27FC236}">
                    <a16:creationId xmlns:a16="http://schemas.microsoft.com/office/drawing/2014/main" id="{52279331-1133-96B1-180B-38EC20AAFC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12" name="TextBox 12">
                <a:extLst>
                  <a:ext uri="{FF2B5EF4-FFF2-40B4-BE49-F238E27FC236}">
                    <a16:creationId xmlns:a16="http://schemas.microsoft.com/office/drawing/2014/main" id="{4A27A232-62DD-2F11-7D4F-0CCD2D1DF6E2}"/>
                  </a:ext>
                </a:extLst>
              </p:cNvPr>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sp>
        <p:nvSpPr>
          <p:cNvPr id="13" name="TextBox 13">
            <a:extLst>
              <a:ext uri="{FF2B5EF4-FFF2-40B4-BE49-F238E27FC236}">
                <a16:creationId xmlns:a16="http://schemas.microsoft.com/office/drawing/2014/main" id="{AF9047E6-AE08-459D-C575-553D2F46E851}"/>
              </a:ext>
            </a:extLst>
          </p:cNvPr>
          <p:cNvSpPr txBox="1"/>
          <p:nvPr/>
        </p:nvSpPr>
        <p:spPr>
          <a:xfrm>
            <a:off x="1098488" y="3991539"/>
            <a:ext cx="16091021" cy="3272114"/>
          </a:xfrm>
          <a:prstGeom prst="rect">
            <a:avLst/>
          </a:prstGeom>
        </p:spPr>
        <p:txBody>
          <a:bodyPr lIns="0" tIns="0" rIns="0" bIns="0" rtlCol="0" anchor="t">
            <a:spAutoFit/>
          </a:bodyPr>
          <a:lstStyle/>
          <a:p>
            <a:pPr marL="0" lvl="0" indent="0" algn="ctr">
              <a:lnSpc>
                <a:spcPts val="5162"/>
              </a:lnSpc>
            </a:pPr>
            <a:r>
              <a:rPr lang="en-US" sz="2717" dirty="0">
                <a:solidFill>
                  <a:srgbClr val="FFFFFF"/>
                </a:solidFill>
                <a:latin typeface="Roca Two"/>
                <a:ea typeface="Roca Two"/>
                <a:cs typeface="Roca Two"/>
                <a:sym typeface="Roca Two"/>
              </a:rPr>
              <a:t>1. </a:t>
            </a: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a:p>
            <a:pPr marL="0" lvl="0" indent="0" algn="ctr">
              <a:lnSpc>
                <a:spcPts val="5162"/>
              </a:lnSpc>
            </a:pPr>
            <a:endParaRPr lang="en-US" sz="2717" dirty="0">
              <a:solidFill>
                <a:srgbClr val="FFFFFF"/>
              </a:solidFill>
              <a:latin typeface="Roca Two"/>
              <a:ea typeface="Roca Two"/>
              <a:cs typeface="Roca Two"/>
              <a:sym typeface="Roca Two"/>
            </a:endParaRPr>
          </a:p>
        </p:txBody>
      </p:sp>
      <p:sp>
        <p:nvSpPr>
          <p:cNvPr id="14" name="TextBox 14">
            <a:extLst>
              <a:ext uri="{FF2B5EF4-FFF2-40B4-BE49-F238E27FC236}">
                <a16:creationId xmlns:a16="http://schemas.microsoft.com/office/drawing/2014/main" id="{721EF1E5-E99C-6448-F087-E3D5803F0528}"/>
              </a:ext>
            </a:extLst>
          </p:cNvPr>
          <p:cNvSpPr txBox="1"/>
          <p:nvPr/>
        </p:nvSpPr>
        <p:spPr>
          <a:xfrm>
            <a:off x="324196" y="-1134001"/>
            <a:ext cx="17639604" cy="2886303"/>
          </a:xfrm>
          <a:prstGeom prst="rect">
            <a:avLst/>
          </a:prstGeom>
        </p:spPr>
        <p:txBody>
          <a:bodyPr wrap="square" lIns="0" tIns="0" rIns="0" bIns="0" rtlCol="0" anchor="t">
            <a:spAutoFit/>
          </a:bodyPr>
          <a:lstStyle/>
          <a:p>
            <a:pPr marL="0" lvl="0" indent="0" algn="ctr">
              <a:lnSpc>
                <a:spcPts val="10899"/>
              </a:lnSpc>
            </a:pPr>
            <a:r>
              <a:rPr lang="en-US" sz="13000" b="1" spc="299" dirty="0">
                <a:solidFill>
                  <a:srgbClr val="DC882D"/>
                </a:solidFill>
                <a:latin typeface="+mj-lt"/>
                <a:ea typeface="Roca Two Ultra-Bold"/>
                <a:cs typeface="Calibri" panose="020F0502020204030204" pitchFamily="34" charset="0"/>
                <a:sym typeface="Roca Two Ultra-Bold"/>
              </a:rPr>
              <a:t>WHAT IS – </a:t>
            </a:r>
          </a:p>
          <a:p>
            <a:pPr marL="0" lvl="0" indent="0" algn="ctr">
              <a:lnSpc>
                <a:spcPts val="10899"/>
              </a:lnSpc>
            </a:pPr>
            <a:r>
              <a:rPr lang="en-US" sz="13000" b="1" spc="299" dirty="0">
                <a:solidFill>
                  <a:srgbClr val="DC882D"/>
                </a:solidFill>
                <a:latin typeface="+mj-lt"/>
                <a:ea typeface="Roca Two Ultra-Bold"/>
                <a:cs typeface="Calibri" panose="020F0502020204030204" pitchFamily="34" charset="0"/>
                <a:sym typeface="Roca Two Ultra-Bold"/>
              </a:rPr>
              <a:t>Software Testing?</a:t>
            </a:r>
          </a:p>
        </p:txBody>
      </p:sp>
      <p:grpSp>
        <p:nvGrpSpPr>
          <p:cNvPr id="15" name="Group 15">
            <a:extLst>
              <a:ext uri="{FF2B5EF4-FFF2-40B4-BE49-F238E27FC236}">
                <a16:creationId xmlns:a16="http://schemas.microsoft.com/office/drawing/2014/main" id="{CD7CAD29-9EE0-6DA1-A1EB-FAC20AFD31D5}"/>
              </a:ext>
            </a:extLst>
          </p:cNvPr>
          <p:cNvGrpSpPr/>
          <p:nvPr/>
        </p:nvGrpSpPr>
        <p:grpSpPr>
          <a:xfrm>
            <a:off x="239850" y="5048349"/>
            <a:ext cx="4595731" cy="4584242"/>
            <a:chOff x="0" y="0"/>
            <a:chExt cx="6127642" cy="6112322"/>
          </a:xfrm>
        </p:grpSpPr>
        <p:sp>
          <p:nvSpPr>
            <p:cNvPr id="16" name="Freeform 16">
              <a:extLst>
                <a:ext uri="{FF2B5EF4-FFF2-40B4-BE49-F238E27FC236}">
                  <a16:creationId xmlns:a16="http://schemas.microsoft.com/office/drawing/2014/main" id="{26CBDCD6-649E-EC2F-0F2C-E18A3AD5FD64}"/>
                </a:ext>
              </a:extLst>
            </p:cNvPr>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D34199A5-9B71-D38B-F520-BAE52698D1EA}"/>
                </a:ext>
              </a:extLst>
            </p:cNvPr>
            <p:cNvGrpSpPr/>
            <p:nvPr/>
          </p:nvGrpSpPr>
          <p:grpSpPr>
            <a:xfrm>
              <a:off x="1424162" y="1416502"/>
              <a:ext cx="3279318" cy="3279318"/>
              <a:chOff x="0" y="0"/>
              <a:chExt cx="812800" cy="812800"/>
            </a:xfrm>
          </p:grpSpPr>
          <p:sp>
            <p:nvSpPr>
              <p:cNvPr id="18" name="Freeform 18">
                <a:extLst>
                  <a:ext uri="{FF2B5EF4-FFF2-40B4-BE49-F238E27FC236}">
                    <a16:creationId xmlns:a16="http://schemas.microsoft.com/office/drawing/2014/main" id="{68EE9751-76BF-39F9-FCD2-71834E2625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19" name="TextBox 19">
                <a:extLst>
                  <a:ext uri="{FF2B5EF4-FFF2-40B4-BE49-F238E27FC236}">
                    <a16:creationId xmlns:a16="http://schemas.microsoft.com/office/drawing/2014/main" id="{EDEF2210-2E67-6BD0-0C06-C19EA7F0A5A4}"/>
                  </a:ext>
                </a:extLst>
              </p:cNvPr>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grpSp>
        <p:nvGrpSpPr>
          <p:cNvPr id="20" name="Group 20">
            <a:extLst>
              <a:ext uri="{FF2B5EF4-FFF2-40B4-BE49-F238E27FC236}">
                <a16:creationId xmlns:a16="http://schemas.microsoft.com/office/drawing/2014/main" id="{91960D2F-1502-7BD3-C8F7-5DF2E1A8A2BE}"/>
              </a:ext>
            </a:extLst>
          </p:cNvPr>
          <p:cNvGrpSpPr/>
          <p:nvPr/>
        </p:nvGrpSpPr>
        <p:grpSpPr>
          <a:xfrm rot="896981">
            <a:off x="9085800" y="5048349"/>
            <a:ext cx="4595731" cy="4584242"/>
            <a:chOff x="0" y="0"/>
            <a:chExt cx="6127642" cy="6112322"/>
          </a:xfrm>
        </p:grpSpPr>
        <p:sp>
          <p:nvSpPr>
            <p:cNvPr id="21" name="Freeform 21">
              <a:extLst>
                <a:ext uri="{FF2B5EF4-FFF2-40B4-BE49-F238E27FC236}">
                  <a16:creationId xmlns:a16="http://schemas.microsoft.com/office/drawing/2014/main" id="{31CC2DE6-DED2-48AD-8023-29546EDA542D}"/>
                </a:ext>
              </a:extLst>
            </p:cNvPr>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22" name="Group 22">
              <a:extLst>
                <a:ext uri="{FF2B5EF4-FFF2-40B4-BE49-F238E27FC236}">
                  <a16:creationId xmlns:a16="http://schemas.microsoft.com/office/drawing/2014/main" id="{E98C776C-3B33-F58B-3EF2-A4C9436B9080}"/>
                </a:ext>
              </a:extLst>
            </p:cNvPr>
            <p:cNvGrpSpPr/>
            <p:nvPr/>
          </p:nvGrpSpPr>
          <p:grpSpPr>
            <a:xfrm>
              <a:off x="1424162" y="1416502"/>
              <a:ext cx="3279318" cy="3279318"/>
              <a:chOff x="0" y="0"/>
              <a:chExt cx="812800" cy="812800"/>
            </a:xfrm>
          </p:grpSpPr>
          <p:sp>
            <p:nvSpPr>
              <p:cNvPr id="23" name="Freeform 23">
                <a:extLst>
                  <a:ext uri="{FF2B5EF4-FFF2-40B4-BE49-F238E27FC236}">
                    <a16:creationId xmlns:a16="http://schemas.microsoft.com/office/drawing/2014/main" id="{DB0CAF93-142C-5054-E22A-1CFD05B484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24" name="TextBox 24">
                <a:extLst>
                  <a:ext uri="{FF2B5EF4-FFF2-40B4-BE49-F238E27FC236}">
                    <a16:creationId xmlns:a16="http://schemas.microsoft.com/office/drawing/2014/main" id="{3C2BD297-57DC-7870-44D3-1C668823FC15}"/>
                  </a:ext>
                </a:extLst>
              </p:cNvPr>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grpSp>
        <p:nvGrpSpPr>
          <p:cNvPr id="25" name="Group 25">
            <a:extLst>
              <a:ext uri="{FF2B5EF4-FFF2-40B4-BE49-F238E27FC236}">
                <a16:creationId xmlns:a16="http://schemas.microsoft.com/office/drawing/2014/main" id="{561D6D03-8863-51F5-00C0-04FC836AF6E9}"/>
              </a:ext>
            </a:extLst>
          </p:cNvPr>
          <p:cNvGrpSpPr/>
          <p:nvPr/>
        </p:nvGrpSpPr>
        <p:grpSpPr>
          <a:xfrm>
            <a:off x="13452419" y="6038317"/>
            <a:ext cx="4595731" cy="4584242"/>
            <a:chOff x="0" y="0"/>
            <a:chExt cx="6127642" cy="6112322"/>
          </a:xfrm>
        </p:grpSpPr>
        <p:sp>
          <p:nvSpPr>
            <p:cNvPr id="26" name="Freeform 26">
              <a:extLst>
                <a:ext uri="{FF2B5EF4-FFF2-40B4-BE49-F238E27FC236}">
                  <a16:creationId xmlns:a16="http://schemas.microsoft.com/office/drawing/2014/main" id="{2090CC69-04D3-434E-AA6A-0C3EC7B2A791}"/>
                </a:ext>
              </a:extLst>
            </p:cNvPr>
            <p:cNvSpPr/>
            <p:nvPr/>
          </p:nvSpPr>
          <p:spPr>
            <a:xfrm>
              <a:off x="0" y="0"/>
              <a:ext cx="6127642" cy="6112322"/>
            </a:xfrm>
            <a:custGeom>
              <a:avLst/>
              <a:gdLst/>
              <a:ahLst/>
              <a:cxnLst/>
              <a:rect l="l" t="t" r="r" b="b"/>
              <a:pathLst>
                <a:path w="6127642" h="6112322">
                  <a:moveTo>
                    <a:pt x="0" y="0"/>
                  </a:moveTo>
                  <a:lnTo>
                    <a:pt x="6127642" y="0"/>
                  </a:lnTo>
                  <a:lnTo>
                    <a:pt x="6127642" y="6112322"/>
                  </a:lnTo>
                  <a:lnTo>
                    <a:pt x="0" y="6112322"/>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a:extLst>
                <a:ext uri="{FF2B5EF4-FFF2-40B4-BE49-F238E27FC236}">
                  <a16:creationId xmlns:a16="http://schemas.microsoft.com/office/drawing/2014/main" id="{D3B70298-CA7A-C467-E20D-401728D9EBCD}"/>
                </a:ext>
              </a:extLst>
            </p:cNvPr>
            <p:cNvGrpSpPr/>
            <p:nvPr/>
          </p:nvGrpSpPr>
          <p:grpSpPr>
            <a:xfrm>
              <a:off x="1424162" y="1416502"/>
              <a:ext cx="3279318" cy="3279318"/>
              <a:chOff x="0" y="0"/>
              <a:chExt cx="812800" cy="812800"/>
            </a:xfrm>
          </p:grpSpPr>
          <p:sp>
            <p:nvSpPr>
              <p:cNvPr id="28" name="Freeform 28">
                <a:extLst>
                  <a:ext uri="{FF2B5EF4-FFF2-40B4-BE49-F238E27FC236}">
                    <a16:creationId xmlns:a16="http://schemas.microsoft.com/office/drawing/2014/main" id="{73205758-DFF7-8A9B-3C1A-9D0E0572A0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A8C">
                  <a:alpha val="25882"/>
                </a:srgbClr>
              </a:solidFill>
            </p:spPr>
            <p:txBody>
              <a:bodyPr/>
              <a:lstStyle/>
              <a:p>
                <a:endParaRPr lang="en-US"/>
              </a:p>
            </p:txBody>
          </p:sp>
          <p:sp>
            <p:nvSpPr>
              <p:cNvPr id="29" name="TextBox 29">
                <a:extLst>
                  <a:ext uri="{FF2B5EF4-FFF2-40B4-BE49-F238E27FC236}">
                    <a16:creationId xmlns:a16="http://schemas.microsoft.com/office/drawing/2014/main" id="{EAD6737F-BA6A-4253-24EA-45E6B90708AF}"/>
                  </a:ext>
                </a:extLst>
              </p:cNvPr>
              <p:cNvSpPr txBox="1"/>
              <p:nvPr/>
            </p:nvSpPr>
            <p:spPr>
              <a:xfrm>
                <a:off x="76200" y="38100"/>
                <a:ext cx="660400" cy="698500"/>
              </a:xfrm>
              <a:prstGeom prst="rect">
                <a:avLst/>
              </a:prstGeom>
            </p:spPr>
            <p:txBody>
              <a:bodyPr lIns="40367" tIns="40367" rIns="40367" bIns="40367" rtlCol="0" anchor="ctr"/>
              <a:lstStyle/>
              <a:p>
                <a:pPr algn="ctr">
                  <a:lnSpc>
                    <a:spcPts val="2659"/>
                  </a:lnSpc>
                </a:pPr>
                <a:endParaRPr/>
              </a:p>
            </p:txBody>
          </p:sp>
        </p:grpSp>
      </p:grpSp>
      <p:pic>
        <p:nvPicPr>
          <p:cNvPr id="34" name="Audio 33">
            <a:extLst>
              <a:ext uri="{FF2B5EF4-FFF2-40B4-BE49-F238E27FC236}">
                <a16:creationId xmlns:a16="http://schemas.microsoft.com/office/drawing/2014/main" id="{C7BF4CEC-DC89-17B3-C9F4-272E32719E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91786169"/>
      </p:ext>
    </p:extLst>
  </p:cSld>
  <p:clrMapOvr>
    <a:masterClrMapping/>
  </p:clrMapOvr>
  <mc:AlternateContent xmlns:mc="http://schemas.openxmlformats.org/markup-compatibility/2006" xmlns:p14="http://schemas.microsoft.com/office/powerpoint/2010/main">
    <mc:Choice Requires="p14">
      <p:transition spd="slow" p14:dur="2000" advTm="60336"/>
    </mc:Choice>
    <mc:Fallback xmlns="">
      <p:transition spd="slow" advTm="60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4A0FC65F-F9F9-68CF-5AE7-4F6F31DC9CE2}"/>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022295CC-547A-01FC-6CF5-69015A14232D}"/>
              </a:ext>
            </a:extLst>
          </p:cNvPr>
          <p:cNvGrpSpPr/>
          <p:nvPr/>
        </p:nvGrpSpPr>
        <p:grpSpPr>
          <a:xfrm>
            <a:off x="10215258" y="-192832"/>
            <a:ext cx="12058862" cy="11638644"/>
            <a:chOff x="0" y="0"/>
            <a:chExt cx="3175997" cy="3065322"/>
          </a:xfrm>
        </p:grpSpPr>
        <p:sp>
          <p:nvSpPr>
            <p:cNvPr id="6" name="Freeform 6">
              <a:extLst>
                <a:ext uri="{FF2B5EF4-FFF2-40B4-BE49-F238E27FC236}">
                  <a16:creationId xmlns:a16="http://schemas.microsoft.com/office/drawing/2014/main" id="{3FD0E856-6F88-71F4-42C1-387DCFBFC0A0}"/>
                </a:ext>
              </a:extLst>
            </p:cNvPr>
            <p:cNvSpPr/>
            <p:nvPr/>
          </p:nvSpPr>
          <p:spPr>
            <a:xfrm>
              <a:off x="0" y="0"/>
              <a:ext cx="3175997" cy="3065322"/>
            </a:xfrm>
            <a:custGeom>
              <a:avLst/>
              <a:gdLst/>
              <a:ahLst/>
              <a:cxnLst/>
              <a:rect l="l" t="t" r="r" b="b"/>
              <a:pathLst>
                <a:path w="3175997" h="3065322">
                  <a:moveTo>
                    <a:pt x="0" y="0"/>
                  </a:moveTo>
                  <a:lnTo>
                    <a:pt x="3175997" y="0"/>
                  </a:lnTo>
                  <a:lnTo>
                    <a:pt x="3175997" y="3065322"/>
                  </a:lnTo>
                  <a:lnTo>
                    <a:pt x="0" y="3065322"/>
                  </a:lnTo>
                  <a:close/>
                </a:path>
              </a:pathLst>
            </a:custGeom>
            <a:solidFill>
              <a:srgbClr val="FFFFFF"/>
            </a:solidFill>
            <a:ln cap="sq">
              <a:noFill/>
              <a:prstDash val="solid"/>
              <a:miter/>
            </a:ln>
          </p:spPr>
          <p:txBody>
            <a:bodyPr/>
            <a:lstStyle/>
            <a:p>
              <a:pPr marL="914400" indent="-914400">
                <a:lnSpc>
                  <a:spcPct val="200000"/>
                </a:lnSpc>
                <a:buAutoNum type="arabicPeriod"/>
              </a:pPr>
              <a:endParaRPr lang="en-US" sz="5000" b="1" dirty="0"/>
            </a:p>
            <a:p>
              <a:pPr>
                <a:lnSpc>
                  <a:spcPct val="200000"/>
                </a:lnSpc>
              </a:pPr>
              <a:r>
                <a:rPr lang="en-US" sz="5000" b="1" dirty="0"/>
                <a:t>1.  Unit Testing </a:t>
              </a:r>
            </a:p>
            <a:p>
              <a:pPr marL="685800" indent="-685800">
                <a:lnSpc>
                  <a:spcPct val="200000"/>
                </a:lnSpc>
                <a:buFont typeface="Arial" panose="020B0604020202020204" pitchFamily="34" charset="0"/>
                <a:buChar char="•"/>
              </a:pPr>
              <a:r>
                <a:rPr lang="en-US" sz="3000" b="1" dirty="0"/>
                <a:t>Evaluate software components separately to ensure they function correctly. </a:t>
              </a:r>
            </a:p>
            <a:p>
              <a:pPr marL="914400" indent="-914400">
                <a:lnSpc>
                  <a:spcPct val="200000"/>
                </a:lnSpc>
                <a:buAutoNum type="arabicPeriod" startAt="2"/>
              </a:pPr>
              <a:r>
                <a:rPr lang="en-US" sz="5000" b="1" dirty="0"/>
                <a:t>Integrating Testing </a:t>
              </a:r>
            </a:p>
            <a:p>
              <a:pPr marL="685800" indent="-685800">
                <a:lnSpc>
                  <a:spcPct val="200000"/>
                </a:lnSpc>
                <a:buFont typeface="Arial" panose="020B0604020202020204" pitchFamily="34" charset="0"/>
                <a:buChar char="•"/>
              </a:pPr>
              <a:r>
                <a:rPr lang="en-US" sz="3000" b="1" dirty="0"/>
                <a:t>Testing how different software components interact when combined.</a:t>
              </a:r>
            </a:p>
            <a:p>
              <a:pPr>
                <a:lnSpc>
                  <a:spcPct val="200000"/>
                </a:lnSpc>
              </a:pPr>
              <a:r>
                <a:rPr lang="en-US" sz="5000" b="1" dirty="0"/>
                <a:t>3.   System Testing</a:t>
              </a:r>
            </a:p>
            <a:p>
              <a:pPr marL="685800" indent="-685800">
                <a:lnSpc>
                  <a:spcPct val="200000"/>
                </a:lnSpc>
                <a:buFont typeface="Arial" panose="020B0604020202020204" pitchFamily="34" charset="0"/>
                <a:buChar char="•"/>
              </a:pPr>
              <a:r>
                <a:rPr lang="en-US" sz="3000" b="1" dirty="0"/>
                <a:t>Evaluating the complete software system as a unified product under realistic conditions. </a:t>
              </a:r>
            </a:p>
            <a:p>
              <a:pPr>
                <a:lnSpc>
                  <a:spcPct val="200000"/>
                </a:lnSpc>
              </a:pPr>
              <a:endParaRPr lang="en-US" sz="5000" b="1" dirty="0"/>
            </a:p>
          </p:txBody>
        </p:sp>
        <p:sp>
          <p:nvSpPr>
            <p:cNvPr id="7" name="TextBox 7">
              <a:extLst>
                <a:ext uri="{FF2B5EF4-FFF2-40B4-BE49-F238E27FC236}">
                  <a16:creationId xmlns:a16="http://schemas.microsoft.com/office/drawing/2014/main" id="{23F7DED3-18FB-548E-CE46-EA2B4E534423}"/>
                </a:ext>
              </a:extLst>
            </p:cNvPr>
            <p:cNvSpPr txBox="1"/>
            <p:nvPr/>
          </p:nvSpPr>
          <p:spPr>
            <a:xfrm>
              <a:off x="0" y="-38100"/>
              <a:ext cx="3175997" cy="310342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A5D58D6-8117-E862-3334-6880220B479B}"/>
              </a:ext>
            </a:extLst>
          </p:cNvPr>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556AEB85-3AB0-6114-E7EB-62EB34C9FB73}"/>
              </a:ext>
            </a:extLst>
          </p:cNvPr>
          <p:cNvSpPr/>
          <p:nvPr/>
        </p:nvSpPr>
        <p:spPr>
          <a:xfrm rot="-1801374">
            <a:off x="4929718" y="-3756912"/>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7C6C3864-6485-241C-D94D-C12DCA100B16}"/>
              </a:ext>
            </a:extLst>
          </p:cNvPr>
          <p:cNvSpPr txBox="1"/>
          <p:nvPr/>
        </p:nvSpPr>
        <p:spPr>
          <a:xfrm>
            <a:off x="840642" y="2478320"/>
            <a:ext cx="7874655" cy="6296339"/>
          </a:xfrm>
          <a:prstGeom prst="rect">
            <a:avLst/>
          </a:prstGeom>
        </p:spPr>
        <p:txBody>
          <a:bodyPr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 Three </a:t>
            </a:r>
          </a:p>
          <a:p>
            <a:pPr algn="ctr">
              <a:lnSpc>
                <a:spcPct val="150000"/>
              </a:lnSpc>
            </a:pPr>
            <a:r>
              <a:rPr lang="en-US" sz="7000" b="1" dirty="0">
                <a:solidFill>
                  <a:srgbClr val="FFFFFF"/>
                </a:solidFill>
                <a:latin typeface="+mj-lt"/>
                <a:ea typeface="Roca Two Bold"/>
                <a:cs typeface="Roca Two Bold"/>
                <a:sym typeface="Roca Two Bold"/>
              </a:rPr>
              <a:t>Types of Software Testing  </a:t>
            </a:r>
          </a:p>
          <a:p>
            <a:pPr algn="ctr">
              <a:lnSpc>
                <a:spcPct val="150000"/>
              </a:lnSpc>
            </a:pPr>
            <a:endParaRPr lang="en-US" sz="7000" b="1" dirty="0">
              <a:solidFill>
                <a:srgbClr val="FFFFFF"/>
              </a:solidFill>
              <a:latin typeface="+mj-lt"/>
              <a:ea typeface="Roca Two Bold"/>
              <a:cs typeface="Roca Two Bold"/>
              <a:sym typeface="Roca Two Bold"/>
            </a:endParaRPr>
          </a:p>
        </p:txBody>
      </p:sp>
      <p:pic>
        <p:nvPicPr>
          <p:cNvPr id="19" name="Audio 18">
            <a:extLst>
              <a:ext uri="{FF2B5EF4-FFF2-40B4-BE49-F238E27FC236}">
                <a16:creationId xmlns:a16="http://schemas.microsoft.com/office/drawing/2014/main" id="{B4547A76-19F2-CBD8-DBFB-AF0550DBC3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2175005675"/>
      </p:ext>
    </p:extLst>
  </p:cSld>
  <p:clrMapOvr>
    <a:masterClrMapping/>
  </p:clrMapOvr>
  <mc:AlternateContent xmlns:mc="http://schemas.openxmlformats.org/markup-compatibility/2006" xmlns:p14="http://schemas.microsoft.com/office/powerpoint/2010/main">
    <mc:Choice Requires="p14">
      <p:transition spd="slow" p14:dur="2000" advTm="132014"/>
    </mc:Choice>
    <mc:Fallback xmlns="">
      <p:transition spd="slow" advTm="132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1B08278D-48A6-FF6E-8E65-19E45A807765}"/>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0A929EAE-B49E-04F8-3159-0FE7F574B8DB}"/>
              </a:ext>
            </a:extLst>
          </p:cNvPr>
          <p:cNvGrpSpPr/>
          <p:nvPr/>
        </p:nvGrpSpPr>
        <p:grpSpPr>
          <a:xfrm>
            <a:off x="10215258" y="-192832"/>
            <a:ext cx="12058862" cy="11638644"/>
            <a:chOff x="0" y="0"/>
            <a:chExt cx="3175997" cy="3065322"/>
          </a:xfrm>
        </p:grpSpPr>
        <p:sp>
          <p:nvSpPr>
            <p:cNvPr id="6" name="Freeform 6">
              <a:extLst>
                <a:ext uri="{FF2B5EF4-FFF2-40B4-BE49-F238E27FC236}">
                  <a16:creationId xmlns:a16="http://schemas.microsoft.com/office/drawing/2014/main" id="{03DEC569-B951-5BEC-CE8A-653F186F4CEE}"/>
                </a:ext>
              </a:extLst>
            </p:cNvPr>
            <p:cNvSpPr/>
            <p:nvPr/>
          </p:nvSpPr>
          <p:spPr>
            <a:xfrm>
              <a:off x="0" y="0"/>
              <a:ext cx="3175997" cy="3065322"/>
            </a:xfrm>
            <a:custGeom>
              <a:avLst/>
              <a:gdLst/>
              <a:ahLst/>
              <a:cxnLst/>
              <a:rect l="l" t="t" r="r" b="b"/>
              <a:pathLst>
                <a:path w="3175997" h="3065322">
                  <a:moveTo>
                    <a:pt x="0" y="0"/>
                  </a:moveTo>
                  <a:lnTo>
                    <a:pt x="3175997" y="0"/>
                  </a:lnTo>
                  <a:lnTo>
                    <a:pt x="3175997" y="3065322"/>
                  </a:lnTo>
                  <a:lnTo>
                    <a:pt x="0" y="3065322"/>
                  </a:lnTo>
                  <a:close/>
                </a:path>
              </a:pathLst>
            </a:custGeom>
            <a:solidFill>
              <a:srgbClr val="FFFFFF"/>
            </a:solidFill>
            <a:ln cap="sq">
              <a:noFill/>
              <a:prstDash val="solid"/>
              <a:miter/>
            </a:ln>
          </p:spPr>
          <p:txBody>
            <a:bodyPr/>
            <a:lstStyle/>
            <a:p>
              <a:pPr marL="914400" indent="-914400">
                <a:lnSpc>
                  <a:spcPct val="200000"/>
                </a:lnSpc>
                <a:buAutoNum type="arabicPeriod"/>
              </a:pPr>
              <a:endParaRPr lang="en-US" sz="5000" b="1" dirty="0"/>
            </a:p>
            <a:p>
              <a:pPr marL="514350" indent="-514350">
                <a:lnSpc>
                  <a:spcPct val="200000"/>
                </a:lnSpc>
                <a:buFont typeface="+mj-lt"/>
                <a:buAutoNum type="arabicPeriod"/>
              </a:pPr>
              <a:r>
                <a:rPr lang="en-US" sz="5000" b="1" dirty="0"/>
                <a:t>Code Review</a:t>
              </a:r>
            </a:p>
            <a:p>
              <a:pPr marL="514350" indent="-514350">
                <a:lnSpc>
                  <a:spcPct val="200000"/>
                </a:lnSpc>
                <a:buFont typeface="+mj-lt"/>
                <a:buAutoNum type="arabicPeriod"/>
              </a:pPr>
              <a:r>
                <a:rPr lang="en-US" sz="5000" b="1" dirty="0"/>
                <a:t>Automated Testing </a:t>
              </a:r>
            </a:p>
            <a:p>
              <a:pPr marL="514350" indent="-514350">
                <a:lnSpc>
                  <a:spcPct val="200000"/>
                </a:lnSpc>
                <a:buFont typeface="+mj-lt"/>
                <a:buAutoNum type="arabicPeriod"/>
              </a:pPr>
              <a:r>
                <a:rPr lang="en-US" sz="5000" b="1" dirty="0"/>
                <a:t>Continuous Integration and Continuous Delivery (CI/CD)</a:t>
              </a:r>
            </a:p>
            <a:p>
              <a:pPr>
                <a:lnSpc>
                  <a:spcPct val="200000"/>
                </a:lnSpc>
              </a:pPr>
              <a:endParaRPr lang="en-US" sz="5000" b="1" dirty="0"/>
            </a:p>
          </p:txBody>
        </p:sp>
        <p:sp>
          <p:nvSpPr>
            <p:cNvPr id="7" name="TextBox 7">
              <a:extLst>
                <a:ext uri="{FF2B5EF4-FFF2-40B4-BE49-F238E27FC236}">
                  <a16:creationId xmlns:a16="http://schemas.microsoft.com/office/drawing/2014/main" id="{83DA97BB-8F2A-BB2A-E38C-901F08323A13}"/>
                </a:ext>
              </a:extLst>
            </p:cNvPr>
            <p:cNvSpPr txBox="1"/>
            <p:nvPr/>
          </p:nvSpPr>
          <p:spPr>
            <a:xfrm>
              <a:off x="0" y="-38100"/>
              <a:ext cx="3175997" cy="310342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0A5C8A49-9090-B79C-9A59-D3670F039572}"/>
              </a:ext>
            </a:extLst>
          </p:cNvPr>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5D460186-CF36-A909-D859-744FEE241085}"/>
              </a:ext>
            </a:extLst>
          </p:cNvPr>
          <p:cNvSpPr/>
          <p:nvPr/>
        </p:nvSpPr>
        <p:spPr>
          <a:xfrm rot="-1801374">
            <a:off x="4929718" y="-3756912"/>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86BC6098-C3AE-DFDF-8D7F-4FA836C64F87}"/>
              </a:ext>
            </a:extLst>
          </p:cNvPr>
          <p:cNvSpPr txBox="1"/>
          <p:nvPr/>
        </p:nvSpPr>
        <p:spPr>
          <a:xfrm>
            <a:off x="840642" y="2478320"/>
            <a:ext cx="7874655" cy="6296339"/>
          </a:xfrm>
          <a:prstGeom prst="rect">
            <a:avLst/>
          </a:prstGeom>
        </p:spPr>
        <p:txBody>
          <a:bodyPr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 Three </a:t>
            </a:r>
          </a:p>
          <a:p>
            <a:pPr algn="ctr">
              <a:lnSpc>
                <a:spcPct val="150000"/>
              </a:lnSpc>
            </a:pPr>
            <a:r>
              <a:rPr lang="en-US" sz="7000" b="1" dirty="0">
                <a:solidFill>
                  <a:srgbClr val="FFFFFF"/>
                </a:solidFill>
                <a:latin typeface="+mj-lt"/>
                <a:ea typeface="Roca Two Bold"/>
                <a:cs typeface="Roca Two Bold"/>
                <a:sym typeface="Roca Two Bold"/>
              </a:rPr>
              <a:t>Ways to Improve Software Quality  </a:t>
            </a:r>
          </a:p>
          <a:p>
            <a:pPr algn="ctr">
              <a:lnSpc>
                <a:spcPct val="150000"/>
              </a:lnSpc>
            </a:pPr>
            <a:endParaRPr lang="en-US" sz="7000" b="1" dirty="0">
              <a:solidFill>
                <a:srgbClr val="FFFFFF"/>
              </a:solidFill>
              <a:latin typeface="+mj-lt"/>
              <a:ea typeface="Roca Two Bold"/>
              <a:cs typeface="Roca Two Bold"/>
              <a:sym typeface="Roca Two Bold"/>
            </a:endParaRPr>
          </a:p>
        </p:txBody>
      </p:sp>
      <p:pic>
        <p:nvPicPr>
          <p:cNvPr id="8" name="Audio 7">
            <a:extLst>
              <a:ext uri="{FF2B5EF4-FFF2-40B4-BE49-F238E27FC236}">
                <a16:creationId xmlns:a16="http://schemas.microsoft.com/office/drawing/2014/main" id="{B7439A02-EBE0-70C1-B460-ACF0B8B88F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3275002117"/>
      </p:ext>
    </p:extLst>
  </p:cSld>
  <p:clrMapOvr>
    <a:masterClrMapping/>
  </p:clrMapOvr>
  <mc:AlternateContent xmlns:mc="http://schemas.openxmlformats.org/markup-compatibility/2006" xmlns:p14="http://schemas.microsoft.com/office/powerpoint/2010/main">
    <mc:Choice Requires="p14">
      <p:transition spd="slow" p14:dur="2000" advTm="135667"/>
    </mc:Choice>
    <mc:Fallback xmlns="">
      <p:transition spd="slow" advTm="13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882D"/>
        </a:solidFill>
        <a:effectLst/>
      </p:bgPr>
    </p:bg>
    <p:spTree>
      <p:nvGrpSpPr>
        <p:cNvPr id="1" name="">
          <a:extLst>
            <a:ext uri="{FF2B5EF4-FFF2-40B4-BE49-F238E27FC236}">
              <a16:creationId xmlns:a16="http://schemas.microsoft.com/office/drawing/2014/main" id="{65749D3D-F82E-80B1-09F6-0EE99348D2F6}"/>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E14BC837-BE49-5992-320C-6EF6E544E6E0}"/>
              </a:ext>
            </a:extLst>
          </p:cNvPr>
          <p:cNvGrpSpPr/>
          <p:nvPr/>
        </p:nvGrpSpPr>
        <p:grpSpPr>
          <a:xfrm>
            <a:off x="10215258" y="-192832"/>
            <a:ext cx="12058862" cy="11638644"/>
            <a:chOff x="0" y="0"/>
            <a:chExt cx="3175997" cy="3065322"/>
          </a:xfrm>
        </p:grpSpPr>
        <p:sp>
          <p:nvSpPr>
            <p:cNvPr id="6" name="Freeform 6">
              <a:extLst>
                <a:ext uri="{FF2B5EF4-FFF2-40B4-BE49-F238E27FC236}">
                  <a16:creationId xmlns:a16="http://schemas.microsoft.com/office/drawing/2014/main" id="{FA4A05B7-BA9E-8061-6217-B7F96C9DCFE3}"/>
                </a:ext>
              </a:extLst>
            </p:cNvPr>
            <p:cNvSpPr/>
            <p:nvPr/>
          </p:nvSpPr>
          <p:spPr>
            <a:xfrm>
              <a:off x="0" y="0"/>
              <a:ext cx="3175997" cy="3065322"/>
            </a:xfrm>
            <a:custGeom>
              <a:avLst/>
              <a:gdLst/>
              <a:ahLst/>
              <a:cxnLst/>
              <a:rect l="l" t="t" r="r" b="b"/>
              <a:pathLst>
                <a:path w="3175997" h="3065322">
                  <a:moveTo>
                    <a:pt x="0" y="0"/>
                  </a:moveTo>
                  <a:lnTo>
                    <a:pt x="3175997" y="0"/>
                  </a:lnTo>
                  <a:lnTo>
                    <a:pt x="3175997" y="3065322"/>
                  </a:lnTo>
                  <a:lnTo>
                    <a:pt x="0" y="3065322"/>
                  </a:lnTo>
                  <a:close/>
                </a:path>
              </a:pathLst>
            </a:custGeom>
            <a:solidFill>
              <a:srgbClr val="FFFFFF"/>
            </a:solidFill>
            <a:ln cap="sq">
              <a:noFill/>
              <a:prstDash val="solid"/>
              <a:miter/>
            </a:ln>
          </p:spPr>
          <p:txBody>
            <a:bodyPr/>
            <a:lstStyle/>
            <a:p>
              <a:pPr marL="914400" indent="-914400">
                <a:lnSpc>
                  <a:spcPct val="200000"/>
                </a:lnSpc>
                <a:buAutoNum type="arabicPeriod"/>
              </a:pPr>
              <a:endParaRPr lang="en-US" sz="5000" b="1" dirty="0"/>
            </a:p>
            <a:p>
              <a:pPr marL="514350" indent="-514350">
                <a:lnSpc>
                  <a:spcPct val="200000"/>
                </a:lnSpc>
                <a:buFont typeface="+mj-lt"/>
                <a:buAutoNum type="arabicPeriod"/>
              </a:pPr>
              <a:r>
                <a:rPr lang="en-US" sz="5000" b="1" dirty="0"/>
                <a:t>Code Review</a:t>
              </a:r>
            </a:p>
            <a:p>
              <a:pPr marL="514350" indent="-514350">
                <a:lnSpc>
                  <a:spcPct val="200000"/>
                </a:lnSpc>
                <a:buFont typeface="+mj-lt"/>
                <a:buAutoNum type="arabicPeriod"/>
              </a:pPr>
              <a:r>
                <a:rPr lang="en-US" sz="5000" b="1" dirty="0"/>
                <a:t>Automated Testing </a:t>
              </a:r>
            </a:p>
            <a:p>
              <a:pPr marL="514350" indent="-514350">
                <a:lnSpc>
                  <a:spcPct val="200000"/>
                </a:lnSpc>
                <a:buFont typeface="+mj-lt"/>
                <a:buAutoNum type="arabicPeriod"/>
              </a:pPr>
              <a:r>
                <a:rPr lang="en-US" sz="5000" b="1" dirty="0"/>
                <a:t>Continuous Integration and Continuous Delivery (CI/CD)</a:t>
              </a:r>
            </a:p>
            <a:p>
              <a:pPr>
                <a:lnSpc>
                  <a:spcPct val="200000"/>
                </a:lnSpc>
              </a:pPr>
              <a:endParaRPr lang="en-US" sz="5000" b="1" dirty="0"/>
            </a:p>
          </p:txBody>
        </p:sp>
        <p:sp>
          <p:nvSpPr>
            <p:cNvPr id="7" name="TextBox 7">
              <a:extLst>
                <a:ext uri="{FF2B5EF4-FFF2-40B4-BE49-F238E27FC236}">
                  <a16:creationId xmlns:a16="http://schemas.microsoft.com/office/drawing/2014/main" id="{A917011D-C251-C8F9-5BA9-090B235F3E0B}"/>
                </a:ext>
              </a:extLst>
            </p:cNvPr>
            <p:cNvSpPr txBox="1"/>
            <p:nvPr/>
          </p:nvSpPr>
          <p:spPr>
            <a:xfrm>
              <a:off x="0" y="-38100"/>
              <a:ext cx="3175997" cy="310342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1032334C-5E01-CD91-FF02-B83A7BE3F9D8}"/>
              </a:ext>
            </a:extLst>
          </p:cNvPr>
          <p:cNvSpPr/>
          <p:nvPr/>
        </p:nvSpPr>
        <p:spPr>
          <a:xfrm rot="-1801374">
            <a:off x="299870" y="7746267"/>
            <a:ext cx="6286050" cy="6286050"/>
          </a:xfrm>
          <a:custGeom>
            <a:avLst/>
            <a:gdLst/>
            <a:ahLst/>
            <a:cxnLst/>
            <a:rect l="l" t="t" r="r" b="b"/>
            <a:pathLst>
              <a:path w="6286050" h="6286050">
                <a:moveTo>
                  <a:pt x="0" y="0"/>
                </a:moveTo>
                <a:lnTo>
                  <a:pt x="6286050" y="0"/>
                </a:lnTo>
                <a:lnTo>
                  <a:pt x="6286050" y="6286050"/>
                </a:lnTo>
                <a:lnTo>
                  <a:pt x="0" y="6286050"/>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E3E13E84-B0CC-134D-91C4-031CE944156A}"/>
              </a:ext>
            </a:extLst>
          </p:cNvPr>
          <p:cNvSpPr/>
          <p:nvPr/>
        </p:nvSpPr>
        <p:spPr>
          <a:xfrm rot="-1801374">
            <a:off x="4929718" y="-3756912"/>
            <a:ext cx="6286050" cy="6286050"/>
          </a:xfrm>
          <a:custGeom>
            <a:avLst/>
            <a:gdLst/>
            <a:ahLst/>
            <a:cxnLst/>
            <a:rect l="l" t="t" r="r" b="b"/>
            <a:pathLst>
              <a:path w="6286050" h="6286050">
                <a:moveTo>
                  <a:pt x="0" y="0"/>
                </a:moveTo>
                <a:lnTo>
                  <a:pt x="6286050" y="0"/>
                </a:lnTo>
                <a:lnTo>
                  <a:pt x="6286050" y="6286049"/>
                </a:lnTo>
                <a:lnTo>
                  <a:pt x="0" y="6286049"/>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62DDBE90-5356-6DB4-5B2B-84F8C47B9A37}"/>
              </a:ext>
            </a:extLst>
          </p:cNvPr>
          <p:cNvSpPr txBox="1"/>
          <p:nvPr/>
        </p:nvSpPr>
        <p:spPr>
          <a:xfrm>
            <a:off x="866365" y="862493"/>
            <a:ext cx="7874655" cy="9527993"/>
          </a:xfrm>
          <a:prstGeom prst="rect">
            <a:avLst/>
          </a:prstGeom>
        </p:spPr>
        <p:txBody>
          <a:bodyPr lIns="0" tIns="0" rIns="0" bIns="0" rtlCol="0" anchor="t">
            <a:spAutoFit/>
          </a:bodyPr>
          <a:lstStyle/>
          <a:p>
            <a:pPr algn="ctr">
              <a:lnSpc>
                <a:spcPct val="150000"/>
              </a:lnSpc>
            </a:pPr>
            <a:r>
              <a:rPr lang="en-US" sz="7000" b="1" dirty="0">
                <a:solidFill>
                  <a:srgbClr val="FFFFFF"/>
                </a:solidFill>
                <a:latin typeface="+mj-lt"/>
                <a:ea typeface="Roca Two Bold"/>
                <a:cs typeface="Roca Two Bold"/>
                <a:sym typeface="Roca Two Bold"/>
              </a:rPr>
              <a:t> Why The Three </a:t>
            </a:r>
          </a:p>
          <a:p>
            <a:pPr algn="ctr">
              <a:lnSpc>
                <a:spcPct val="150000"/>
              </a:lnSpc>
            </a:pPr>
            <a:r>
              <a:rPr lang="en-US" sz="7000" b="1" dirty="0">
                <a:solidFill>
                  <a:srgbClr val="FFFFFF"/>
                </a:solidFill>
                <a:latin typeface="+mj-lt"/>
                <a:ea typeface="Roca Two Bold"/>
                <a:cs typeface="Roca Two Bold"/>
                <a:sym typeface="Roca Two Bold"/>
              </a:rPr>
              <a:t>Types Of Improvements Should Be Used By The Software Group  </a:t>
            </a:r>
          </a:p>
          <a:p>
            <a:pPr algn="ctr">
              <a:lnSpc>
                <a:spcPct val="150000"/>
              </a:lnSpc>
            </a:pPr>
            <a:endParaRPr lang="en-US" sz="7000" b="1" dirty="0">
              <a:solidFill>
                <a:srgbClr val="FFFFFF"/>
              </a:solidFill>
              <a:latin typeface="+mj-lt"/>
              <a:ea typeface="Roca Two Bold"/>
              <a:cs typeface="Roca Two Bold"/>
              <a:sym typeface="Roca Two Bold"/>
            </a:endParaRPr>
          </a:p>
        </p:txBody>
      </p:sp>
      <p:pic>
        <p:nvPicPr>
          <p:cNvPr id="9" name="Audio 8">
            <a:extLst>
              <a:ext uri="{FF2B5EF4-FFF2-40B4-BE49-F238E27FC236}">
                <a16:creationId xmlns:a16="http://schemas.microsoft.com/office/drawing/2014/main" id="{7849F032-7789-B342-6181-93529A7260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2387794420"/>
      </p:ext>
    </p:extLst>
  </p:cSld>
  <p:clrMapOvr>
    <a:masterClrMapping/>
  </p:clrMapOvr>
  <mc:AlternateContent xmlns:mc="http://schemas.openxmlformats.org/markup-compatibility/2006" xmlns:p14="http://schemas.microsoft.com/office/powerpoint/2010/main">
    <mc:Choice Requires="p14">
      <p:transition spd="slow" p14:dur="2000" advTm="264544"/>
    </mc:Choice>
    <mc:Fallback xmlns="">
      <p:transition spd="slow" advTm="264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29739</TotalTime>
  <Words>3073</Words>
  <Application>Microsoft Macintosh PowerPoint</Application>
  <PresentationFormat>Custom</PresentationFormat>
  <Paragraphs>310</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Roca Two</vt:lpstr>
      <vt:lpstr>Calibri</vt:lpstr>
      <vt:lpstr>Roca Two Ultra-Bold</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Process Presentation</dc:title>
  <cp:lastModifiedBy>Kern Grant</cp:lastModifiedBy>
  <cp:revision>15</cp:revision>
  <dcterms:created xsi:type="dcterms:W3CDTF">2006-08-16T00:00:00Z</dcterms:created>
  <dcterms:modified xsi:type="dcterms:W3CDTF">2025-09-20T20:51:27Z</dcterms:modified>
  <dc:identifier>DAGhSYqhdf4</dc:identifier>
</cp:coreProperties>
</file>